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12192000"/>
  <p:notesSz cx="7102475" cy="9388475"/>
  <p:embeddedFontLst>
    <p:embeddedFont>
      <p:font typeface="Libre Franklin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jV40DTWHRdXZ0wV+AIBEOW0XOO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LibreFranklin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ibreFranklin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ibreFranklin-boldItalic.fntdata"/><Relationship Id="rId30" Type="http://schemas.openxmlformats.org/officeDocument/2006/relationships/font" Target="fonts/LibreFranklin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1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2012, architecte danois</a:t>
            </a:r>
            <a:endParaRPr/>
          </a:p>
        </p:txBody>
      </p:sp>
      <p:sp>
        <p:nvSpPr>
          <p:cNvPr id="178" name="Google Shape;178;p10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2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3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400 unités d’habitation (dont 25% logements hors marché)</a:t>
            </a:r>
            <a:endParaRPr/>
          </a:p>
        </p:txBody>
      </p:sp>
      <p:sp>
        <p:nvSpPr>
          <p:cNvPr id="203" name="Google Shape;203;p13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5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6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Projet de Brocolini, dans le secteur industriel à l’intersection Wellington et Bridge, sortie du pont Victoria.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6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7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</a:pPr>
            <a:r>
              <a:rPr lang="fr-CA">
                <a:solidFill>
                  <a:schemeClr val="accent6"/>
                </a:solidFill>
              </a:rPr>
              <a:t>Plus d’investissements pour acheter</a:t>
            </a:r>
            <a:r>
              <a:rPr lang="fr-CA"/>
              <a:t>/protéger le sol,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</a:pPr>
            <a:r>
              <a:rPr lang="fr-CA" u="sng">
                <a:solidFill>
                  <a:schemeClr val="accent6"/>
                </a:solidFill>
              </a:rPr>
              <a:t>en amont </a:t>
            </a:r>
            <a:r>
              <a:rPr lang="fr-CA">
                <a:solidFill>
                  <a:schemeClr val="accent6"/>
                </a:solidFill>
              </a:rPr>
              <a:t>des planifications </a:t>
            </a:r>
            <a:r>
              <a:rPr lang="fr-CA"/>
              <a:t>(zonage industriel).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7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8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Communications avec divers ministères + Ville</a:t>
            </a:r>
            <a:endParaRPr/>
          </a:p>
        </p:txBody>
      </p:sp>
      <p:sp>
        <p:nvSpPr>
          <p:cNvPr id="249" name="Google Shape;249;p18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9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CA" sz="1200"/>
              <a:t>de 69 860 résidents en 2006 à 84 553 en 2021, </a:t>
            </a:r>
            <a:r>
              <a:rPr b="1" lang="fr-CA" sz="1200">
                <a:solidFill>
                  <a:schemeClr val="accent6"/>
                </a:solidFill>
              </a:rPr>
              <a:t>+ 15 000 personnes </a:t>
            </a:r>
            <a:r>
              <a:rPr lang="fr-CA" sz="1200">
                <a:solidFill>
                  <a:schemeClr val="accent6"/>
                </a:solidFill>
              </a:rPr>
              <a:t>en 16 ans </a:t>
            </a:r>
            <a:endParaRPr sz="1200"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CA" sz="1200"/>
              <a:t>+ hausse de la scolarisation, du nombre de ménages au-dessus de 100 000$/an, du nombre de propriétaires…</a:t>
            </a:r>
            <a:endParaRPr/>
          </a:p>
          <a:p>
            <a:pPr indent="0" lvl="0" marL="158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0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CA"/>
              <a:t>Améliorer la Loi sur l’éthique et la transparence en matière de lobbyisme : des rencontres inscrites dans un registre, ça ne suffit pas.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0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1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En 2015</a:t>
            </a:r>
            <a:endParaRPr/>
          </a:p>
        </p:txBody>
      </p:sp>
      <p:sp>
        <p:nvSpPr>
          <p:cNvPr id="150" name="Google Shape;150;p7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/>
          <p:nvPr>
            <p:ph idx="2" type="sldImg"/>
          </p:nvPr>
        </p:nvSpPr>
        <p:spPr>
          <a:xfrm>
            <a:off x="735013" y="1173163"/>
            <a:ext cx="5632450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Rapport population et espace.</a:t>
            </a:r>
            <a:endParaRPr/>
          </a:p>
        </p:txBody>
      </p:sp>
      <p:sp>
        <p:nvSpPr>
          <p:cNvPr id="169" name="Google Shape;169;p9:notes"/>
          <p:cNvSpPr txBox="1"/>
          <p:nvPr>
            <p:ph idx="12" type="sldNum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" name="Google Shape;19;p25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0"/>
              <a:buFont typeface="Bookman Old Style"/>
              <a:buNone/>
              <a:defRPr sz="8000">
                <a:solidFill>
                  <a:srgbClr val="FEFE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21" name="Google Shape;21;p25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25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showMasterSp="0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33"/>
          <p:cNvSpPr/>
          <p:nvPr>
            <p:ph idx="2" type="pic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2" name="Google Shape;92;p33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4" name="Google Shape;94;p3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showMasterSp="0" type="objTx">
  <p:cSld name="OBJECT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7"/>
          <p:cNvSpPr txBox="1"/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44" name="Google Shape;44;p27"/>
          <p:cNvSpPr txBox="1"/>
          <p:nvPr>
            <p:ph idx="10" type="dt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1" type="ftr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 type="title">
  <p:cSld name="TITL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9" name="Google Shape;49;p24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51" name="Google Shape;51;p24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4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-tête de section" showMasterSp="0" type="secHead">
  <p:cSld name="SECTION_HEADER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28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idx="1" type="body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59" name="Google Shape;59;p28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p28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" type="body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2" type="body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9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" type="body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30"/>
          <p:cNvSpPr txBox="1"/>
          <p:nvPr>
            <p:ph idx="2" type="body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3" type="body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p30"/>
          <p:cNvSpPr txBox="1"/>
          <p:nvPr>
            <p:ph idx="4" type="body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uniquement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showMasterSp="0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32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2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p2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700"/>
              <a:buFont typeface="Bookman Old Style"/>
              <a:buNone/>
              <a:defRPr b="0" i="0" sz="4700" u="none" cap="none" strike="noStrike">
                <a:solidFill>
                  <a:srgbClr val="FEFEFE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3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b="0" i="0" sz="19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1700"/>
              <a:buFont typeface="Calibri"/>
              <a:buChar char="◦"/>
              <a:defRPr b="0" i="0" sz="17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cxnSp>
        <p:nvCxnSpPr>
          <p:cNvPr id="16" name="Google Shape;16;p23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" name="Google Shape;27;p2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 b="0" i="0" sz="47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22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b="0" i="0" sz="1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Calibri"/>
              <a:buChar char="◦"/>
              <a:defRPr b="0" i="0" sz="17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29" name="Google Shape;29;p22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31" name="Google Shape;31;p2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sz="80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cxnSp>
        <p:nvCxnSpPr>
          <p:cNvPr id="32" name="Google Shape;32;p22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/>
          <p:nvPr/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Gros plan sur une feuille de papier avec un crayon par dessus" id="103" name="Google Shape;10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53" y="0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/>
          <p:nvPr/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dk1">
              <a:alpha val="8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" name="Google Shape;105;p1"/>
          <p:cNvSpPr txBox="1"/>
          <p:nvPr>
            <p:ph type="ctrTitle"/>
          </p:nvPr>
        </p:nvSpPr>
        <p:spPr>
          <a:xfrm>
            <a:off x="7909333" y="1475234"/>
            <a:ext cx="3642454" cy="29016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man Old Style"/>
              <a:buNone/>
            </a:pPr>
            <a:r>
              <a:rPr lang="fr-CA" sz="3600">
                <a:solidFill>
                  <a:schemeClr val="lt1"/>
                </a:solidFill>
              </a:rPr>
              <a:t>Enjeu fiscal du développement immobilier</a:t>
            </a:r>
            <a:br>
              <a:rPr lang="fr-CA" sz="3600">
                <a:solidFill>
                  <a:schemeClr val="lt1"/>
                </a:solidFill>
              </a:rPr>
            </a:br>
            <a:r>
              <a:rPr lang="fr-CA" sz="2400">
                <a:solidFill>
                  <a:schemeClr val="lt1"/>
                </a:solidFill>
              </a:rPr>
              <a:t>22 octobre 2025 </a:t>
            </a:r>
            <a:endParaRPr/>
          </a:p>
        </p:txBody>
      </p:sp>
      <p:sp>
        <p:nvSpPr>
          <p:cNvPr id="106" name="Google Shape;106;p1"/>
          <p:cNvSpPr txBox="1"/>
          <p:nvPr>
            <p:ph idx="1" type="subTitle"/>
          </p:nvPr>
        </p:nvSpPr>
        <p:spPr>
          <a:xfrm>
            <a:off x="8127750" y="4608576"/>
            <a:ext cx="3205640" cy="774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fr-CA" sz="1600"/>
              <a:t>Sophie Thiébaut, Attac Québec</a:t>
            </a:r>
            <a:endParaRPr/>
          </a:p>
        </p:txBody>
      </p:sp>
      <p:cxnSp>
        <p:nvCxnSpPr>
          <p:cNvPr id="107" name="Google Shape;107;p1"/>
          <p:cNvCxnSpPr/>
          <p:nvPr/>
        </p:nvCxnSpPr>
        <p:spPr>
          <a:xfrm>
            <a:off x="8176090" y="4508519"/>
            <a:ext cx="310896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 txBox="1"/>
          <p:nvPr>
            <p:ph type="title"/>
          </p:nvPr>
        </p:nvSpPr>
        <p:spPr>
          <a:xfrm>
            <a:off x="838200" y="1320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Notion de hauteur :</a:t>
            </a:r>
            <a:endParaRPr/>
          </a:p>
        </p:txBody>
      </p:sp>
      <p:sp>
        <p:nvSpPr>
          <p:cNvPr id="181" name="Google Shape;181;p10"/>
          <p:cNvSpPr txBox="1"/>
          <p:nvPr>
            <p:ph idx="1" type="body"/>
          </p:nvPr>
        </p:nvSpPr>
        <p:spPr>
          <a:xfrm>
            <a:off x="5240594" y="1564640"/>
            <a:ext cx="6587613" cy="5161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3200"/>
              <a:buNone/>
            </a:pPr>
            <a:r>
              <a:rPr lang="fr-CA" sz="3200"/>
              <a:t>2012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3200"/>
              <a:buNone/>
            </a:pPr>
            <a:r>
              <a:rPr lang="fr-CA" sz="3200"/>
              <a:t>« À partir du </a:t>
            </a:r>
            <a:r>
              <a:rPr lang="fr-CA" sz="3200">
                <a:solidFill>
                  <a:schemeClr val="accent6"/>
                </a:solidFill>
              </a:rPr>
              <a:t>cinquième étage »</a:t>
            </a:r>
            <a:endParaRPr sz="3200"/>
          </a:p>
        </p:txBody>
      </p:sp>
      <p:pic>
        <p:nvPicPr>
          <p:cNvPr descr="Une image contenant texte, capture d’écran, personne, personnes&#10;&#10;Le contenu généré par l’IA peut être incorrect." id="182" name="Google Shape;1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52941"/>
            <a:ext cx="4632960" cy="5613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Exemple dans Saint-Henri : </a:t>
            </a:r>
            <a:endParaRPr/>
          </a:p>
        </p:txBody>
      </p:sp>
      <p:sp>
        <p:nvSpPr>
          <p:cNvPr id="188" name="Google Shape;188;p11"/>
          <p:cNvSpPr txBox="1"/>
          <p:nvPr>
            <p:ph idx="1" type="body"/>
          </p:nvPr>
        </p:nvSpPr>
        <p:spPr>
          <a:xfrm>
            <a:off x="12300155" y="2939844"/>
            <a:ext cx="1662266" cy="3079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62500" lnSpcReduction="20000"/>
          </a:bodyPr>
          <a:lstStyle/>
          <a:p>
            <a:pPr indent="-91471" lvl="0" marL="9144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fr-CA"/>
              <a:t>Rapport de consultations publiques août 2016.</a:t>
            </a:r>
            <a:endParaRPr/>
          </a:p>
          <a:p>
            <a:pPr indent="-9144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fr-CA" sz="1800">
                <a:latin typeface="Calibri"/>
                <a:ea typeface="Calibri"/>
                <a:cs typeface="Calibri"/>
                <a:sym typeface="Calibri"/>
              </a:rPr>
              <a:t>45,5% de familles monoparentales</a:t>
            </a:r>
            <a:endParaRPr/>
          </a:p>
          <a:p>
            <a:pPr indent="-9144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fr-CA" sz="1800">
                <a:latin typeface="Calibri"/>
                <a:ea typeface="Calibri"/>
                <a:cs typeface="Calibri"/>
                <a:sym typeface="Calibri"/>
              </a:rPr>
              <a:t>21,4% de plus de 65 ans, dont près de la moitié vivent seules</a:t>
            </a:r>
            <a:endParaRPr/>
          </a:p>
          <a:p>
            <a:pPr indent="-9144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fr-CA" sz="1800">
                <a:latin typeface="Calibri"/>
                <a:ea typeface="Calibri"/>
                <a:cs typeface="Calibri"/>
                <a:sym typeface="Calibri"/>
              </a:rPr>
              <a:t>59,9% des personnes sont à faible revenu </a:t>
            </a:r>
            <a:endParaRPr/>
          </a:p>
          <a:p>
            <a:pPr indent="-9144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fr-CA" sz="1800">
                <a:latin typeface="Calibri"/>
                <a:ea typeface="Calibri"/>
                <a:cs typeface="Calibri"/>
                <a:sym typeface="Calibri"/>
              </a:rPr>
              <a:t>80,5% par des locataires et 46,2% d’entre eux consacrent plus de 30% de leur revenu pour leur loyer</a:t>
            </a:r>
            <a:endParaRPr/>
          </a:p>
        </p:txBody>
      </p:sp>
      <p:pic>
        <p:nvPicPr>
          <p:cNvPr descr="Une image contenant texte&#10;&#10;Description générée automatiquement" id="189" name="Google Shape;18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502" y="1690688"/>
            <a:ext cx="7658764" cy="490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/>
          <p:nvPr>
            <p:ph type="title"/>
          </p:nvPr>
        </p:nvSpPr>
        <p:spPr>
          <a:xfrm>
            <a:off x="98323" y="1650541"/>
            <a:ext cx="4102903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fr-CA"/>
              <a:t>Dans ce plan de développement : </a:t>
            </a:r>
            <a:endParaRPr/>
          </a:p>
        </p:txBody>
      </p:sp>
      <p:grpSp>
        <p:nvGrpSpPr>
          <p:cNvPr id="195" name="Google Shape;195;p12"/>
          <p:cNvGrpSpPr/>
          <p:nvPr/>
        </p:nvGrpSpPr>
        <p:grpSpPr>
          <a:xfrm>
            <a:off x="5458984" y="911827"/>
            <a:ext cx="5928344" cy="5096700"/>
            <a:chOff x="0" y="99028"/>
            <a:chExt cx="5928344" cy="5096700"/>
          </a:xfrm>
        </p:grpSpPr>
        <p:sp>
          <p:nvSpPr>
            <p:cNvPr id="196" name="Google Shape;196;p12"/>
            <p:cNvSpPr/>
            <p:nvPr/>
          </p:nvSpPr>
          <p:spPr>
            <a:xfrm>
              <a:off x="0" y="99028"/>
              <a:ext cx="5928344" cy="249795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2"/>
            <p:cNvSpPr txBox="1"/>
            <p:nvPr/>
          </p:nvSpPr>
          <p:spPr>
            <a:xfrm>
              <a:off x="121940" y="220968"/>
              <a:ext cx="5684464" cy="2254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Calibri"/>
                <a:buNone/>
              </a:pPr>
              <a:r>
                <a:rPr lang="fr-CA" sz="3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Reconnaissance de « la </a:t>
              </a:r>
              <a:r>
                <a:rPr lang="fr-CA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pression exercée sur les pôles d’emploi, entraînant une spéculation immobilière </a:t>
              </a:r>
              <a:r>
                <a:rPr lang="fr-CA" sz="3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»</a:t>
              </a: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0" y="2697778"/>
              <a:ext cx="5928344" cy="249795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2"/>
            <p:cNvSpPr txBox="1"/>
            <p:nvPr/>
          </p:nvSpPr>
          <p:spPr>
            <a:xfrm>
              <a:off x="121940" y="2819718"/>
              <a:ext cx="5684464" cy="2254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Calibri"/>
                <a:buNone/>
              </a:pPr>
              <a:r>
                <a:rPr lang="fr-CA" sz="3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« </a:t>
              </a:r>
              <a:r>
                <a:rPr lang="fr-CA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Pour contrer cet effet, l’arrondissement </a:t>
              </a:r>
              <a:r>
                <a:rPr lang="fr-CA" sz="3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(du Sud-Ouest) va protéger les zones d’emploi.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croquis, dessin, Dessin au trait, illustration&#10;&#10;Le contenu généré par l’IA peut être incorrect." id="205" name="Google Shape;205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0873" y="980486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dessin, croquis, Dessin au trait, art&#10;&#10;Le contenu généré par l’IA peut être incorrect." id="206" name="Google Shape;20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2055" y="1024731"/>
            <a:ext cx="652700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3"/>
          <p:cNvSpPr txBox="1"/>
          <p:nvPr/>
        </p:nvSpPr>
        <p:spPr>
          <a:xfrm>
            <a:off x="8475406" y="5794874"/>
            <a:ext cx="3632474" cy="4616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Illustrations : Jaclyn Turner</a:t>
            </a:r>
            <a:endParaRPr/>
          </a:p>
        </p:txBody>
      </p:sp>
      <p:sp>
        <p:nvSpPr>
          <p:cNvPr id="208" name="Google Shape;208;p1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Pourtant, le 4700 St Ambroise avant/après :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/>
          <p:nvPr/>
        </p:nvSpPr>
        <p:spPr>
          <a:xfrm>
            <a:off x="6746240" y="2214880"/>
            <a:ext cx="4805680" cy="45720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4" name="Google Shape;214;p14"/>
          <p:cNvSpPr txBox="1"/>
          <p:nvPr>
            <p:ph type="title"/>
          </p:nvPr>
        </p:nvSpPr>
        <p:spPr>
          <a:xfrm>
            <a:off x="285034" y="33932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Bookman Old Style"/>
              <a:buNone/>
            </a:pPr>
            <a:r>
              <a:rPr b="1" lang="fr-CA"/>
              <a:t>Exemple dans  Pointe-Saint-Charles :</a:t>
            </a:r>
            <a:endParaRPr/>
          </a:p>
        </p:txBody>
      </p:sp>
      <p:pic>
        <p:nvPicPr>
          <p:cNvPr id="215" name="Google Shape;21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271" y="1726704"/>
            <a:ext cx="10515600" cy="5160881"/>
          </a:xfrm>
          <a:prstGeom prst="rect">
            <a:avLst/>
          </a:prstGeom>
          <a:solidFill>
            <a:srgbClr val="AAB8B1"/>
          </a:solidFill>
          <a:ln>
            <a:noFill/>
          </a:ln>
        </p:spPr>
      </p:pic>
      <p:sp>
        <p:nvSpPr>
          <p:cNvPr id="216" name="Google Shape;216;p14"/>
          <p:cNvSpPr txBox="1"/>
          <p:nvPr/>
        </p:nvSpPr>
        <p:spPr>
          <a:xfrm>
            <a:off x="-1246636" y="2124267"/>
            <a:ext cx="666533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7" name="Google Shape;217;p14"/>
          <p:cNvSpPr txBox="1"/>
          <p:nvPr>
            <p:ph idx="1" type="body"/>
          </p:nvPr>
        </p:nvSpPr>
        <p:spPr>
          <a:xfrm>
            <a:off x="6873174" y="1977518"/>
            <a:ext cx="5152376" cy="4659255"/>
          </a:xfrm>
          <a:prstGeom prst="rect">
            <a:avLst/>
          </a:prstGeom>
          <a:solidFill>
            <a:srgbClr val="EBE0E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fr-CA" sz="2800"/>
              <a:t>2018</a:t>
            </a:r>
            <a:r>
              <a:rPr lang="fr-CA" sz="2800"/>
              <a:t> : Stade de base ball</a:t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fr-CA" sz="2800"/>
              <a:t>300 hectares. </a:t>
            </a:r>
            <a:r>
              <a:rPr b="1" lang="fr-CA" sz="2800">
                <a:solidFill>
                  <a:schemeClr val="dk1"/>
                </a:solidFill>
              </a:rPr>
              <a:t>60% public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b="1" lang="fr-CA" sz="2800"/>
              <a:t>Automne 2019 </a:t>
            </a:r>
            <a:r>
              <a:rPr lang="fr-CA" sz="2800"/>
              <a:t>: premières consultations publiques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b="1" lang="fr-CA" sz="2800"/>
              <a:t>Printemps 2022 </a:t>
            </a:r>
            <a:r>
              <a:rPr lang="fr-CA" sz="2800"/>
              <a:t>: Orientations de la ville et réactions des promoteurs.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/>
          <p:nvPr>
            <p:ph type="title"/>
          </p:nvPr>
        </p:nvSpPr>
        <p:spPr>
          <a:xfrm>
            <a:off x="1066800" y="43242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Secteur Bridge-Bonaventure :</a:t>
            </a:r>
            <a:endParaRPr/>
          </a:p>
        </p:txBody>
      </p:sp>
      <p:pic>
        <p:nvPicPr>
          <p:cNvPr descr="Une image contenant texte, ciel, jour&#10;&#10;Description générée automatiquement" id="223" name="Google Shape;2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60"/>
            <a:ext cx="7313892" cy="507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5"/>
          <p:cNvSpPr txBox="1"/>
          <p:nvPr>
            <p:ph idx="1" type="body"/>
          </p:nvPr>
        </p:nvSpPr>
        <p:spPr>
          <a:xfrm>
            <a:off x="7521676" y="1825625"/>
            <a:ext cx="383212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17780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A" sz="2800"/>
              <a:t> des tours de 35 à 40 étages</a:t>
            </a:r>
            <a:endParaRPr/>
          </a:p>
          <a:p>
            <a:pPr indent="-17780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A" sz="2800"/>
              <a:t>7500 logements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/>
          <p:nvPr>
            <p:ph type="title"/>
          </p:nvPr>
        </p:nvSpPr>
        <p:spPr>
          <a:xfrm>
            <a:off x="176981" y="-207436"/>
            <a:ext cx="1171021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Triangle nord de Broccolini :</a:t>
            </a:r>
            <a:endParaRPr/>
          </a:p>
        </p:txBody>
      </p:sp>
      <p:pic>
        <p:nvPicPr>
          <p:cNvPr descr="Une image contenant bâtiment, plein air, Tour de grande hauteur, ciel&#10;&#10;Le contenu généré par l’IA peut être incorrect." id="231" name="Google Shape;231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9626" y="1253331"/>
            <a:ext cx="899878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6"/>
          <p:cNvSpPr txBox="1"/>
          <p:nvPr/>
        </p:nvSpPr>
        <p:spPr>
          <a:xfrm>
            <a:off x="0" y="5739873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 tours de 20 étages (70m). </a:t>
            </a:r>
            <a:r>
              <a:rPr b="1"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800 unités, </a:t>
            </a:r>
            <a:r>
              <a:rPr lang="fr-CA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dont 375 unités de logements hors marché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/>
          <p:nvPr>
            <p:ph type="title"/>
          </p:nvPr>
        </p:nvSpPr>
        <p:spPr>
          <a:xfrm>
            <a:off x="643466" y="1630444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fr-CA"/>
              <a:t>Qu’est-ce qui ne va pas ?</a:t>
            </a:r>
            <a:endParaRPr/>
          </a:p>
        </p:txBody>
      </p:sp>
      <p:grpSp>
        <p:nvGrpSpPr>
          <p:cNvPr id="239" name="Google Shape;239;p17"/>
          <p:cNvGrpSpPr/>
          <p:nvPr/>
        </p:nvGrpSpPr>
        <p:grpSpPr>
          <a:xfrm>
            <a:off x="4968712" y="802319"/>
            <a:ext cx="6428215" cy="5253359"/>
            <a:chOff x="0" y="57547"/>
            <a:chExt cx="6428215" cy="5253359"/>
          </a:xfrm>
        </p:grpSpPr>
        <p:sp>
          <p:nvSpPr>
            <p:cNvPr id="240" name="Google Shape;240;p17"/>
            <p:cNvSpPr/>
            <p:nvPr/>
          </p:nvSpPr>
          <p:spPr>
            <a:xfrm>
              <a:off x="0" y="57547"/>
              <a:ext cx="6428215" cy="169543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7"/>
            <p:cNvSpPr txBox="1"/>
            <p:nvPr/>
          </p:nvSpPr>
          <p:spPr>
            <a:xfrm>
              <a:off x="82765" y="140312"/>
              <a:ext cx="6262685" cy="1529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Libre Franklin"/>
                <a:buNone/>
              </a:pPr>
              <a:r>
                <a:rPr b="1" lang="fr-CA" sz="32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Zonage </a:t>
              </a:r>
              <a:r>
                <a:rPr b="1" lang="fr-CA" sz="32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: emploi à résidentiel.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Libre Franklin"/>
                <a:buNone/>
              </a:pPr>
              <a:r>
                <a:rPr b="1" lang="fr-CA" sz="32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Où sont les réserves publiques ?</a:t>
              </a:r>
              <a:endParaRPr sz="3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0" y="1836507"/>
              <a:ext cx="6428215" cy="169543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7"/>
            <p:cNvSpPr txBox="1"/>
            <p:nvPr/>
          </p:nvSpPr>
          <p:spPr>
            <a:xfrm>
              <a:off x="82765" y="1919272"/>
              <a:ext cx="6262685" cy="1529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Libre Franklin"/>
                <a:buNone/>
              </a:pPr>
              <a:r>
                <a:rPr lang="fr-CA" sz="32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Précédent d’ampleur…</a:t>
              </a: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0" y="3615467"/>
              <a:ext cx="6428215" cy="169543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7"/>
            <p:cNvSpPr txBox="1"/>
            <p:nvPr/>
          </p:nvSpPr>
          <p:spPr>
            <a:xfrm>
              <a:off x="82765" y="3698232"/>
              <a:ext cx="6262685" cy="1529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Libre Franklin"/>
                <a:buNone/>
              </a:pPr>
              <a:r>
                <a:rPr lang="fr-CA" sz="29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Enjeu majeur de </a:t>
              </a:r>
              <a:r>
                <a:rPr lang="fr-CA" sz="29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circulation</a:t>
              </a:r>
              <a:r>
                <a:rPr lang="fr-CA" sz="29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: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Libre Franklin"/>
                <a:buNone/>
              </a:pPr>
              <a:r>
                <a:rPr lang="fr-CA" sz="29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25 000 véhicules/jour via pont Victoria.</a:t>
              </a:r>
              <a:endParaRPr sz="29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"/>
          <p:cNvSpPr txBox="1"/>
          <p:nvPr>
            <p:ph type="title"/>
          </p:nvPr>
        </p:nvSpPr>
        <p:spPr>
          <a:xfrm>
            <a:off x="2119209" y="591095"/>
            <a:ext cx="98335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ookman Old Style"/>
              <a:buNone/>
            </a:pPr>
            <a:r>
              <a:rPr lang="fr-CA" sz="3600">
                <a:solidFill>
                  <a:schemeClr val="dk2"/>
                </a:solidFill>
              </a:rPr>
              <a:t>Broccolini dans le registre du lobbyisme :</a:t>
            </a:r>
            <a:endParaRPr/>
          </a:p>
        </p:txBody>
      </p:sp>
      <p:sp>
        <p:nvSpPr>
          <p:cNvPr id="252" name="Google Shape;252;p18"/>
          <p:cNvSpPr txBox="1"/>
          <p:nvPr>
            <p:ph idx="1" type="body"/>
          </p:nvPr>
        </p:nvSpPr>
        <p:spPr>
          <a:xfrm>
            <a:off x="196645" y="1994248"/>
            <a:ext cx="11995355" cy="4415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 lnSpcReduction="20000"/>
          </a:bodyPr>
          <a:lstStyle/>
          <a:p>
            <a:pPr indent="0" lvl="0" marL="9144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-211455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r-CA" sz="3600"/>
              <a:t> Modifier le </a:t>
            </a:r>
            <a:r>
              <a:rPr b="1" lang="fr-CA" sz="3600"/>
              <a:t>règlement d’urbanisme du Sud-Ouest </a:t>
            </a:r>
            <a:r>
              <a:rPr lang="fr-CA" sz="2900"/>
              <a:t>(2025-26)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900">
              <a:solidFill>
                <a:schemeClr val="dk2"/>
              </a:solidFill>
            </a:endParaRPr>
          </a:p>
          <a:p>
            <a:pPr indent="-211455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r-CA" sz="3600"/>
              <a:t> Promouvoir le secteur immobilier : bonifier </a:t>
            </a:r>
            <a:r>
              <a:rPr b="1" lang="fr-CA" sz="3600"/>
              <a:t>incitatifs fiscaux</a:t>
            </a:r>
            <a:r>
              <a:rPr lang="fr-CA" sz="3600"/>
              <a:t>, </a:t>
            </a:r>
            <a:r>
              <a:rPr b="1" lang="fr-CA" sz="3600"/>
              <a:t>réduire les obstacles</a:t>
            </a:r>
            <a:r>
              <a:rPr lang="fr-CA" sz="2900"/>
              <a:t>… (2024-25)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900">
              <a:solidFill>
                <a:schemeClr val="dk2"/>
              </a:solidFill>
            </a:endParaRPr>
          </a:p>
          <a:p>
            <a:pPr indent="-211455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r-CA" sz="3600">
                <a:solidFill>
                  <a:schemeClr val="dk2"/>
                </a:solidFill>
              </a:rPr>
              <a:t> </a:t>
            </a:r>
            <a:r>
              <a:rPr lang="fr-CA" sz="3600"/>
              <a:t>Mettre sur pied un </a:t>
            </a:r>
            <a:r>
              <a:rPr b="1" lang="fr-CA" sz="3600"/>
              <a:t>Comité Québec-Montréal </a:t>
            </a:r>
            <a:r>
              <a:rPr lang="fr-CA" sz="3600"/>
              <a:t>pour harmoniser les processus, accélérer le processus administratif </a:t>
            </a:r>
            <a:r>
              <a:rPr lang="fr-CA" sz="2800"/>
              <a:t> </a:t>
            </a:r>
            <a:r>
              <a:rPr lang="fr-CA" sz="2900"/>
              <a:t>(</a:t>
            </a:r>
            <a:r>
              <a:rPr lang="fr-CA" sz="2900">
                <a:solidFill>
                  <a:schemeClr val="dk2"/>
                </a:solidFill>
              </a:rPr>
              <a:t>2021-23) </a:t>
            </a:r>
            <a:endParaRPr/>
          </a:p>
        </p:txBody>
      </p:sp>
      <p:pic>
        <p:nvPicPr>
          <p:cNvPr descr="Une image contenant texte, Graphique, Police, logo&#10;&#10;Le contenu généré par l’IA peut être incorrect." id="253" name="Google Shape;25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92" y="29879"/>
            <a:ext cx="2326335" cy="2326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 txBox="1"/>
          <p:nvPr>
            <p:ph type="title"/>
          </p:nvPr>
        </p:nvSpPr>
        <p:spPr>
          <a:xfrm>
            <a:off x="78658" y="365125"/>
            <a:ext cx="1202485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Intérêts financiers</a:t>
            </a:r>
            <a:r>
              <a:rPr b="1" lang="fr-CA" sz="3200"/>
              <a:t> :</a:t>
            </a:r>
            <a:endParaRPr/>
          </a:p>
        </p:txBody>
      </p:sp>
      <p:sp>
        <p:nvSpPr>
          <p:cNvPr id="259" name="Google Shape;259;p19"/>
          <p:cNvSpPr txBox="1"/>
          <p:nvPr>
            <p:ph idx="1" type="body"/>
          </p:nvPr>
        </p:nvSpPr>
        <p:spPr>
          <a:xfrm>
            <a:off x="622122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9144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  <a:p>
            <a:pPr indent="-457200" lvl="0" marL="5715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fr-CA" sz="3200"/>
              <a:t>Augmentation de l’assiette fiscale </a:t>
            </a:r>
            <a:r>
              <a:rPr lang="fr-CA" sz="2400"/>
              <a:t>(63 % des revenus de Montréal en 2025),</a:t>
            </a:r>
            <a:endParaRPr/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457200" lvl="0" marL="5715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fr-CA" sz="3200"/>
              <a:t>Revenus de permis : </a:t>
            </a:r>
            <a:r>
              <a:rPr lang="fr-CA" sz="2400"/>
              <a:t>construction, occupation du domaine public, modifications règlementaires.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accent6"/>
              </a:solidFill>
            </a:endParaRPr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/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lang="fr-CA"/>
              <a:t>Plan de la présentation :</a:t>
            </a:r>
            <a:endParaRPr/>
          </a:p>
        </p:txBody>
      </p:sp>
      <p:sp>
        <p:nvSpPr>
          <p:cNvPr id="114" name="Google Shape;114;p2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77800" lvl="0" marL="9144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A" sz="2800">
                <a:solidFill>
                  <a:schemeClr val="dk2"/>
                </a:solidFill>
              </a:rPr>
              <a:t> Qui suis-je ? Le Sud-Ouest ?</a:t>
            </a:r>
            <a:endParaRPr/>
          </a:p>
          <a:p>
            <a:pPr indent="-17780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A" sz="2800">
                <a:solidFill>
                  <a:schemeClr val="dk2"/>
                </a:solidFill>
              </a:rPr>
              <a:t> Responsabilités municipales et processus d’évaluation foncière</a:t>
            </a:r>
            <a:endParaRPr/>
          </a:p>
          <a:p>
            <a:pPr indent="-17780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A" sz="2800">
                <a:solidFill>
                  <a:schemeClr val="dk2"/>
                </a:solidFill>
              </a:rPr>
              <a:t> Quelques notions d’urbanisme </a:t>
            </a:r>
            <a:endParaRPr/>
          </a:p>
          <a:p>
            <a:pPr indent="-17780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A" sz="2800">
                <a:solidFill>
                  <a:schemeClr val="dk2"/>
                </a:solidFill>
              </a:rPr>
              <a:t> Exemples dans Saint-Henri et Pointe-Saint-Charles</a:t>
            </a:r>
            <a:endParaRPr/>
          </a:p>
          <a:p>
            <a:pPr indent="-17780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A" sz="2800">
                <a:solidFill>
                  <a:schemeClr val="dk2"/>
                </a:solidFill>
              </a:rPr>
              <a:t> Conclusion et questions aux candidatEs.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lang="fr-CA"/>
              <a:t>Conclusion :</a:t>
            </a:r>
            <a:endParaRPr/>
          </a:p>
        </p:txBody>
      </p:sp>
      <p:grpSp>
        <p:nvGrpSpPr>
          <p:cNvPr id="266" name="Google Shape;266;p20"/>
          <p:cNvGrpSpPr/>
          <p:nvPr/>
        </p:nvGrpSpPr>
        <p:grpSpPr>
          <a:xfrm>
            <a:off x="1097280" y="2109761"/>
            <a:ext cx="10058399" cy="3757769"/>
            <a:chOff x="0" y="1560"/>
            <a:chExt cx="10058399" cy="3757769"/>
          </a:xfrm>
        </p:grpSpPr>
        <p:sp>
          <p:nvSpPr>
            <p:cNvPr id="267" name="Google Shape;267;p20"/>
            <p:cNvSpPr/>
            <p:nvPr/>
          </p:nvSpPr>
          <p:spPr>
            <a:xfrm>
              <a:off x="0" y="1560"/>
              <a:ext cx="10058399" cy="791109"/>
            </a:xfrm>
            <a:prstGeom prst="roundRect">
              <a:avLst>
                <a:gd fmla="val 10000" name="adj"/>
              </a:avLst>
            </a:prstGeom>
            <a:solidFill>
              <a:srgbClr val="FBD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239310" y="179560"/>
              <a:ext cx="435110" cy="43511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913731" y="1560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0"/>
            <p:cNvSpPr txBox="1"/>
            <p:nvPr/>
          </p:nvSpPr>
          <p:spPr>
            <a:xfrm>
              <a:off x="913731" y="1560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725" lIns="83725" spcFirstLastPara="1" rIns="83725" wrap="square" tIns="83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Libre Franklin"/>
                <a:buNone/>
              </a:pPr>
              <a:r>
                <a:rPr lang="fr-CA" sz="22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Besoins financiers de la ville : infrastructures, adaptation etc…</a:t>
              </a: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0" y="990447"/>
              <a:ext cx="10058399" cy="791109"/>
            </a:xfrm>
            <a:prstGeom prst="roundRect">
              <a:avLst>
                <a:gd fmla="val 10000" name="adj"/>
              </a:avLst>
            </a:prstGeom>
            <a:solidFill>
              <a:srgbClr val="FBD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239310" y="1168447"/>
              <a:ext cx="435110" cy="43511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913731" y="990447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0"/>
            <p:cNvSpPr txBox="1"/>
            <p:nvPr/>
          </p:nvSpPr>
          <p:spPr>
            <a:xfrm>
              <a:off x="913731" y="990447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725" lIns="83725" spcFirstLastPara="1" rIns="83725" wrap="square" tIns="83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Libre Franklin"/>
                <a:buNone/>
              </a:pPr>
              <a:r>
                <a:rPr lang="fr-CA" sz="22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Revoir le mode de calcul du Service de l’évaluation foncière ? </a:t>
              </a: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0" y="1979334"/>
              <a:ext cx="10058399" cy="791109"/>
            </a:xfrm>
            <a:prstGeom prst="roundRect">
              <a:avLst>
                <a:gd fmla="val 10000" name="adj"/>
              </a:avLst>
            </a:prstGeom>
            <a:solidFill>
              <a:srgbClr val="FBD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239310" y="2157333"/>
              <a:ext cx="435110" cy="43511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913731" y="1979334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0"/>
            <p:cNvSpPr txBox="1"/>
            <p:nvPr/>
          </p:nvSpPr>
          <p:spPr>
            <a:xfrm>
              <a:off x="913731" y="1979334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725" lIns="83725" spcFirstLastPara="1" rIns="83725" wrap="square" tIns="83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Libre Franklin"/>
                <a:buNone/>
              </a:pPr>
              <a:r>
                <a:rPr lang="fr-CA" sz="22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Modifier le financement des municipalités.  </a:t>
              </a:r>
              <a:endParaRPr sz="2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0" y="2968220"/>
              <a:ext cx="10058399" cy="791109"/>
            </a:xfrm>
            <a:prstGeom prst="roundRect">
              <a:avLst>
                <a:gd fmla="val 10000" name="adj"/>
              </a:avLst>
            </a:prstGeom>
            <a:solidFill>
              <a:srgbClr val="FBD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239310" y="3146220"/>
              <a:ext cx="435110" cy="43511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913731" y="2968220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0"/>
            <p:cNvSpPr txBox="1"/>
            <p:nvPr/>
          </p:nvSpPr>
          <p:spPr>
            <a:xfrm>
              <a:off x="913731" y="2968220"/>
              <a:ext cx="9144668" cy="79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725" lIns="83725" spcFirstLastPara="1" rIns="83725" wrap="square" tIns="83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Libre Franklin"/>
                <a:buNone/>
              </a:pPr>
              <a:r>
                <a:rPr lang="fr-CA" sz="22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Encadrer le pouvoir des lobbys. </a:t>
              </a:r>
              <a:endParaRPr sz="2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Questions :</a:t>
            </a:r>
            <a:r>
              <a:rPr lang="fr-CA"/>
              <a:t> </a:t>
            </a:r>
            <a:endParaRPr/>
          </a:p>
        </p:txBody>
      </p:sp>
      <p:sp>
        <p:nvSpPr>
          <p:cNvPr id="288" name="Google Shape;288;p21"/>
          <p:cNvSpPr txBox="1"/>
          <p:nvPr>
            <p:ph idx="1" type="body"/>
          </p:nvPr>
        </p:nvSpPr>
        <p:spPr>
          <a:xfrm>
            <a:off x="108155" y="1825625"/>
            <a:ext cx="1124564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77500" lnSpcReduction="20000"/>
          </a:bodyPr>
          <a:lstStyle/>
          <a:p>
            <a:pPr indent="-216534" lvl="0" marL="9144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fr-CA" sz="4400"/>
              <a:t>Quels sont les efforts que votre parti compte mettre en place pour </a:t>
            </a:r>
            <a:r>
              <a:rPr b="1" lang="fr-CA" sz="4600"/>
              <a:t>soulager les contribuables </a:t>
            </a:r>
            <a:r>
              <a:rPr lang="fr-CA" sz="4400"/>
              <a:t>des augmentations démesurées de taxes foncières dans certains secteurs ? 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4400"/>
          </a:p>
          <a:p>
            <a:pPr indent="-216534" lvl="0" marL="91440" rtl="0" algn="ctr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fr-CA" sz="4400"/>
              <a:t>Quel est le point de vue de votre parti sur la </a:t>
            </a:r>
            <a:r>
              <a:rPr b="1" lang="fr-CA" sz="4600"/>
              <a:t>diversification des revenus</a:t>
            </a:r>
            <a:r>
              <a:rPr lang="fr-CA" sz="4600"/>
              <a:t> </a:t>
            </a:r>
            <a:r>
              <a:rPr lang="fr-CA" sz="4400"/>
              <a:t>et les moyens de les obtenir ?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Bookman Old Style"/>
              <a:buNone/>
            </a:pPr>
            <a:r>
              <a:rPr lang="fr-CA" sz="4800"/>
              <a:t>Qui suis-je ?</a:t>
            </a:r>
            <a:endParaRPr sz="4800"/>
          </a:p>
        </p:txBody>
      </p:sp>
      <p:sp>
        <p:nvSpPr>
          <p:cNvPr id="120" name="Google Shape;120;p3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0650" lvl="0" marL="9144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Char char=" "/>
            </a:pPr>
            <a:br>
              <a:rPr lang="fr-CA"/>
            </a:b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481404" y="1984165"/>
            <a:ext cx="10058400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Organisatrice communautaire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Locataire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Ex-conseillère municipale (2009-21)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Attac Québec et sa campagne sur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 lobbyisme.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Autrice </a:t>
            </a:r>
            <a:endParaRPr/>
          </a:p>
        </p:txBody>
      </p:sp>
      <p:pic>
        <p:nvPicPr>
          <p:cNvPr descr="Une image contenant texte, personne, complet&#10;&#10;Description générée automatiquement"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6835" y="39798"/>
            <a:ext cx="5485165" cy="3134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rte, texte, Plan, diagramme&#10;&#10;Le contenu généré par l’IA peut être incorrect." id="123" name="Google Shape;1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5100" y="2671238"/>
            <a:ext cx="2769409" cy="4146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Graphique, Police, logo&#10;&#10;Le contenu généré par l’IA peut être incorrect." id="124" name="Google Shape;12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6835" y="4084708"/>
            <a:ext cx="2037238" cy="2037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Bookman Old Style"/>
              <a:buNone/>
            </a:pPr>
            <a:br>
              <a:rPr b="1" lang="fr-CA"/>
            </a:br>
            <a:br>
              <a:rPr b="1" lang="fr-CA"/>
            </a:br>
            <a:r>
              <a:rPr b="1" lang="fr-CA"/>
              <a:t>Gentrification : </a:t>
            </a:r>
            <a:r>
              <a:rPr lang="fr-CA" sz="2000">
                <a:latin typeface="Calibri"/>
                <a:ea typeface="Calibri"/>
                <a:cs typeface="Calibri"/>
                <a:sym typeface="Calibri"/>
              </a:rPr>
              <a:t>(d’après POPIR comité logement, 2003)</a:t>
            </a:r>
            <a:endParaRPr b="1"/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442452" y="1894136"/>
            <a:ext cx="12103510" cy="4970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32500" lnSpcReduction="20000"/>
          </a:bodyPr>
          <a:lstStyle/>
          <a:p>
            <a:pPr indent="0" lvl="0" marL="1143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-CA" sz="8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Phénomène sociologique :</a:t>
            </a:r>
            <a:endParaRPr/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fr-CA" sz="8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 Arrivée progressive et importante en nombre </a:t>
            </a:r>
            <a:r>
              <a:rPr lang="fr-CA" sz="8600">
                <a:latin typeface="Calibri"/>
                <a:ea typeface="Calibri"/>
                <a:cs typeface="Calibri"/>
                <a:sym typeface="Calibri"/>
              </a:rPr>
              <a:t>de nouveaux ménages</a:t>
            </a:r>
            <a:r>
              <a:rPr lang="fr-CA" sz="8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 ».</a:t>
            </a:r>
            <a:endParaRPr/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8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fr-CA" sz="8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Réhabilitation du quartier                   </a:t>
            </a:r>
            <a:r>
              <a:rPr lang="fr-CA" sz="8600">
                <a:latin typeface="Calibri"/>
                <a:ea typeface="Calibri"/>
                <a:cs typeface="Calibri"/>
                <a:sym typeface="Calibri"/>
              </a:rPr>
              <a:t>hausse des valeurs résidentielles </a:t>
            </a:r>
            <a:endParaRPr sz="8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fr-CA" sz="8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</a:t>
            </a:r>
            <a:r>
              <a:rPr lang="fr-CA" sz="8600">
                <a:latin typeface="Calibri"/>
                <a:ea typeface="Calibri"/>
                <a:cs typeface="Calibri"/>
                <a:sym typeface="Calibri"/>
              </a:rPr>
              <a:t> hausse des taxes, des loyers.</a:t>
            </a:r>
            <a:endParaRPr/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8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fr-CA" sz="8600"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fr-CA" sz="8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DÉPART des ménages</a:t>
            </a:r>
            <a:r>
              <a:rPr lang="fr-CA" sz="8600">
                <a:latin typeface="Calibri"/>
                <a:ea typeface="Calibri"/>
                <a:cs typeface="Calibri"/>
                <a:sym typeface="Calibri"/>
              </a:rPr>
              <a:t> incapables de suivre la hausse des valeurs foncières.</a:t>
            </a:r>
            <a:endParaRPr/>
          </a:p>
          <a:p>
            <a:pPr indent="0" lvl="0" marL="1143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601496" y="3647768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32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601496" y="4289176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32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283611" y="5281840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32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1097280" y="286603"/>
            <a:ext cx="10058400" cy="1335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Bookman Old Style"/>
              <a:buNone/>
            </a:pPr>
            <a:r>
              <a:rPr lang="fr-CA" sz="4800"/>
              <a:t>Arrondissement du Sud-Ouest :</a:t>
            </a:r>
            <a:endParaRPr/>
          </a:p>
        </p:txBody>
      </p:sp>
      <p:pic>
        <p:nvPicPr>
          <p:cNvPr descr="Une image contenant carte, texte, atlas, Plan" id="139" name="Google Shape;139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1305" y="2108200"/>
            <a:ext cx="7369715" cy="376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idx="1" type="body"/>
          </p:nvPr>
        </p:nvSpPr>
        <p:spPr>
          <a:xfrm>
            <a:off x="281354" y="2108201"/>
            <a:ext cx="11766620" cy="4178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85000"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b="1" lang="fr-CA" sz="2800">
                <a:solidFill>
                  <a:schemeClr val="dk1"/>
                </a:solidFill>
              </a:rPr>
              <a:t>Règlements</a:t>
            </a:r>
            <a:r>
              <a:rPr lang="fr-CA" sz="2800">
                <a:solidFill>
                  <a:schemeClr val="dk1"/>
                </a:solidFill>
              </a:rPr>
              <a:t> d’urbanisme, </a:t>
            </a:r>
            <a:r>
              <a:rPr lang="fr-CA" sz="2800">
                <a:solidFill>
                  <a:schemeClr val="dk2"/>
                </a:solidFill>
              </a:rPr>
              <a:t>d’architecture.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rPr lang="fr-CA" sz="2800">
                <a:solidFill>
                  <a:schemeClr val="dk2"/>
                </a:solidFill>
              </a:rPr>
              <a:t>Ouverture (ou pas) aux </a:t>
            </a:r>
            <a:r>
              <a:rPr b="1" lang="fr-CA" sz="2800">
                <a:solidFill>
                  <a:schemeClr val="dk1"/>
                </a:solidFill>
              </a:rPr>
              <a:t>modifications règlementaires </a:t>
            </a:r>
            <a:r>
              <a:rPr lang="fr-CA" sz="2800">
                <a:solidFill>
                  <a:schemeClr val="dk2"/>
                </a:solidFill>
              </a:rPr>
              <a:t>(changements de zonage, densité).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b="1" lang="fr-CA" sz="2800">
                <a:solidFill>
                  <a:schemeClr val="dk1"/>
                </a:solidFill>
              </a:rPr>
              <a:t>Taux de taxation</a:t>
            </a:r>
            <a:r>
              <a:rPr lang="fr-CA" sz="2800">
                <a:solidFill>
                  <a:schemeClr val="dk2"/>
                </a:solidFill>
              </a:rPr>
              <a:t>, à partir de l’évaluation foncière.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  <a:p>
            <a:pPr indent="-177800" lvl="0" marL="9144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Arial"/>
              <a:buChar char="•"/>
            </a:pPr>
            <a:r>
              <a:rPr lang="fr-CA" sz="2800">
                <a:solidFill>
                  <a:schemeClr val="dk1"/>
                </a:solidFill>
              </a:rPr>
              <a:t> Vision : </a:t>
            </a:r>
            <a:r>
              <a:rPr lang="fr-CA" sz="2800">
                <a:solidFill>
                  <a:schemeClr val="dk2"/>
                </a:solidFill>
              </a:rPr>
              <a:t>Quelles orientations de développement ? Pour qui ?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  <a:p>
            <a:pPr indent="-151130" lvl="0" marL="9144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r-CA" sz="2800">
                <a:solidFill>
                  <a:schemeClr val="dk1"/>
                </a:solidFill>
              </a:rPr>
              <a:t> </a:t>
            </a:r>
            <a:r>
              <a:rPr lang="fr-CA" sz="2800">
                <a:solidFill>
                  <a:schemeClr val="dk2"/>
                </a:solidFill>
              </a:rPr>
              <a:t>Acquisition (ou pas) de </a:t>
            </a:r>
            <a:r>
              <a:rPr b="1" lang="fr-CA" sz="2800">
                <a:solidFill>
                  <a:schemeClr val="dk1"/>
                </a:solidFill>
              </a:rPr>
              <a:t>réserves de terrains à usage public</a:t>
            </a:r>
            <a:r>
              <a:rPr lang="fr-CA" sz="2800">
                <a:solidFill>
                  <a:schemeClr val="accent6"/>
                </a:solidFill>
              </a:rPr>
              <a:t>.</a:t>
            </a:r>
            <a:endParaRPr sz="2800">
              <a:solidFill>
                <a:schemeClr val="dk2"/>
              </a:solidFill>
            </a:endParaRPr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45" name="Google Shape;145;p6"/>
          <p:cNvSpPr txBox="1"/>
          <p:nvPr>
            <p:ph type="title"/>
          </p:nvPr>
        </p:nvSpPr>
        <p:spPr>
          <a:xfrm>
            <a:off x="1148080" y="571084"/>
            <a:ext cx="10058400" cy="1257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Bookman Old Style"/>
              <a:buNone/>
            </a:pPr>
            <a:r>
              <a:rPr lang="fr-CA" sz="4400"/>
              <a:t>Responsabilités municipales :</a:t>
            </a:r>
            <a:endParaRPr/>
          </a:p>
        </p:txBody>
      </p:sp>
      <p:sp>
        <p:nvSpPr>
          <p:cNvPr id="146" name="Google Shape;146;p6"/>
          <p:cNvSpPr txBox="1"/>
          <p:nvPr/>
        </p:nvSpPr>
        <p:spPr>
          <a:xfrm>
            <a:off x="-1455174" y="2649818"/>
            <a:ext cx="1288028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80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70 % résidentiel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80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30 % commercial 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>
            <p:ph type="title"/>
          </p:nvPr>
        </p:nvSpPr>
        <p:spPr>
          <a:xfrm>
            <a:off x="786581" y="3159049"/>
            <a:ext cx="10943303" cy="28892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Bookman Old Style"/>
              <a:buNone/>
            </a:pPr>
            <a:r>
              <a:rPr lang="fr-CA" sz="2400"/>
              <a:t>Analyse des </a:t>
            </a:r>
            <a:r>
              <a:rPr b="1" lang="fr-CA" sz="2400">
                <a:solidFill>
                  <a:schemeClr val="dk1"/>
                </a:solidFill>
              </a:rPr>
              <a:t>permis de construction :</a:t>
            </a:r>
            <a:br>
              <a:rPr b="1" lang="fr-CA" sz="2400">
                <a:solidFill>
                  <a:schemeClr val="dk1"/>
                </a:solidFill>
              </a:rPr>
            </a:br>
            <a:r>
              <a:rPr b="1" lang="fr-CA" sz="2400">
                <a:solidFill>
                  <a:schemeClr val="dk1"/>
                </a:solidFill>
              </a:rPr>
              <a:t>Nouvelles constructions,</a:t>
            </a:r>
            <a:r>
              <a:rPr lang="fr-CA" sz="2400"/>
              <a:t> la </a:t>
            </a:r>
            <a:r>
              <a:rPr b="1" lang="fr-CA" sz="2400">
                <a:solidFill>
                  <a:schemeClr val="dk1"/>
                </a:solidFill>
              </a:rPr>
              <a:t>vente des propriétés </a:t>
            </a:r>
            <a:r>
              <a:rPr lang="fr-CA" sz="2400">
                <a:solidFill>
                  <a:schemeClr val="dk1"/>
                </a:solidFill>
              </a:rPr>
              <a:t>de</a:t>
            </a:r>
            <a:r>
              <a:rPr b="1" lang="fr-CA" sz="2400">
                <a:solidFill>
                  <a:schemeClr val="dk1"/>
                </a:solidFill>
              </a:rPr>
              <a:t> </a:t>
            </a:r>
            <a:r>
              <a:rPr lang="fr-CA" sz="2400"/>
              <a:t>même catégorie, et </a:t>
            </a:r>
            <a:r>
              <a:rPr lang="fr-CA" sz="2400">
                <a:solidFill>
                  <a:schemeClr val="dk1"/>
                </a:solidFill>
              </a:rPr>
              <a:t>la </a:t>
            </a:r>
            <a:r>
              <a:rPr b="1" lang="fr-CA" sz="2400">
                <a:solidFill>
                  <a:schemeClr val="dk1"/>
                </a:solidFill>
              </a:rPr>
              <a:t>valeur des transactions</a:t>
            </a:r>
            <a:r>
              <a:rPr lang="fr-CA" sz="2400"/>
              <a:t>.</a:t>
            </a:r>
            <a:br>
              <a:rPr lang="fr-CA" sz="2400"/>
            </a:br>
            <a:br>
              <a:rPr lang="fr-CA" sz="2400"/>
            </a:br>
            <a:r>
              <a:rPr lang="fr-CA" sz="2400"/>
              <a:t>    </a:t>
            </a:r>
            <a:r>
              <a:rPr b="1" lang="fr-CA" sz="2400"/>
              <a:t>Valeur spéculative ­plus importante que valeur réelle.</a:t>
            </a:r>
            <a:br>
              <a:rPr b="1" lang="fr-CA" sz="2400"/>
            </a:br>
            <a:br>
              <a:rPr lang="fr-CA" sz="2400"/>
            </a:br>
            <a:r>
              <a:rPr lang="fr-CA" sz="2400"/>
              <a:t>Notion </a:t>
            </a:r>
            <a:r>
              <a:rPr b="1" lang="fr-CA" sz="2400"/>
              <a:t>d’unité d’évaluation </a:t>
            </a:r>
            <a:r>
              <a:rPr lang="fr-CA" sz="2400"/>
              <a:t>: effet « valeur de secteur ». </a:t>
            </a:r>
            <a:br>
              <a:rPr lang="fr-CA" sz="2400"/>
            </a:br>
            <a:br>
              <a:rPr lang="fr-CA" sz="2400"/>
            </a:br>
            <a:r>
              <a:rPr lang="fr-CA" sz="2400"/>
              <a:t>Changement de </a:t>
            </a:r>
            <a:r>
              <a:rPr b="1" lang="fr-CA" sz="2400"/>
              <a:t>zonage, densité : impact direct </a:t>
            </a:r>
            <a:r>
              <a:rPr lang="fr-CA" sz="2400"/>
              <a:t>sur la valeur du terrain </a:t>
            </a:r>
            <a:br>
              <a:rPr lang="fr-CA" sz="2400"/>
            </a:br>
            <a:br>
              <a:rPr lang="fr-CA" sz="2400"/>
            </a:br>
            <a:r>
              <a:rPr lang="fr-CA" sz="2400"/>
              <a:t>    Responsabilité de la ville dans l’augmentation de la valeur du sol.</a:t>
            </a:r>
            <a:br>
              <a:rPr lang="fr-CA" sz="2400"/>
            </a:br>
            <a:endParaRPr sz="2400"/>
          </a:p>
        </p:txBody>
      </p:sp>
      <p:sp>
        <p:nvSpPr>
          <p:cNvPr id="153" name="Google Shape;153;p7"/>
          <p:cNvSpPr txBox="1"/>
          <p:nvPr/>
        </p:nvSpPr>
        <p:spPr>
          <a:xfrm>
            <a:off x="1130710" y="1052051"/>
            <a:ext cx="115332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Service de l’évaluation foncière :</a:t>
            </a:r>
            <a:endParaRPr sz="3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83476" y="5270527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32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152302" y="3325228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32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/>
          <p:nvPr>
            <p:ph type="title"/>
          </p:nvPr>
        </p:nvSpPr>
        <p:spPr>
          <a:xfrm>
            <a:off x="90936" y="365125"/>
            <a:ext cx="1210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Exemples sur rues déjà bâties  :</a:t>
            </a:r>
            <a:endParaRPr/>
          </a:p>
        </p:txBody>
      </p:sp>
      <p:pic>
        <p:nvPicPr>
          <p:cNvPr descr="Une image contenant croquis, dessin, maison, Dessin au trait&#10;&#10;Le contenu généré par l’IA peut être incorrect." id="161" name="Google Shape;161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4057" y="1690688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dessin, croquis, bâtiment, Dessin au trait&#10;&#10;Le contenu généré par l’IA peut être incorrect.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36" y="1690688"/>
            <a:ext cx="6332230" cy="422148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 txBox="1"/>
          <p:nvPr/>
        </p:nvSpPr>
        <p:spPr>
          <a:xfrm>
            <a:off x="90936" y="5857360"/>
            <a:ext cx="49987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Rue Grand Trunk, Pointe-Saint-Charles</a:t>
            </a:r>
            <a:endParaRPr/>
          </a:p>
        </p:txBody>
      </p:sp>
      <p:sp>
        <p:nvSpPr>
          <p:cNvPr id="164" name="Google Shape;164;p8"/>
          <p:cNvSpPr txBox="1"/>
          <p:nvPr/>
        </p:nvSpPr>
        <p:spPr>
          <a:xfrm>
            <a:off x="5571625" y="5922286"/>
            <a:ext cx="4978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Rue Ste Marguerite, Saint-Henri</a:t>
            </a:r>
            <a:endParaRPr/>
          </a:p>
        </p:txBody>
      </p:sp>
      <p:sp>
        <p:nvSpPr>
          <p:cNvPr id="165" name="Google Shape;165;p8"/>
          <p:cNvSpPr txBox="1"/>
          <p:nvPr/>
        </p:nvSpPr>
        <p:spPr>
          <a:xfrm>
            <a:off x="10640961" y="6140380"/>
            <a:ext cx="1551039" cy="64633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Illustrations : Jaclyn Turner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b="1" lang="fr-CA"/>
              <a:t>Notion de densité :</a:t>
            </a:r>
            <a:endParaRPr/>
          </a:p>
        </p:txBody>
      </p:sp>
      <p:pic>
        <p:nvPicPr>
          <p:cNvPr descr="Une image contenant capture d’écran, conception&#10;&#10;Le contenu généré par l’IA peut être incorrect." id="172" name="Google Shape;17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5639" y="2283542"/>
            <a:ext cx="50800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lavier, croquis, levier&#10;&#10;Le contenu généré par l’IA peut être incorrect." id="173" name="Google Shape;173;p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787" y="2417507"/>
            <a:ext cx="50800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 txBox="1"/>
          <p:nvPr/>
        </p:nvSpPr>
        <p:spPr>
          <a:xfrm>
            <a:off x="10255045" y="6017342"/>
            <a:ext cx="1784555" cy="64633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Illustrations : Pierre Zovilé</a:t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RetrospectVTI">
  <a:themeElements>
    <a:clrScheme name="Custom 34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RetrospectVTI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2025-09-24T17:30:29Z</dcterms:created>
  <dc:creator>Francois GOSSELIN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2025-09-26T01:51:37Z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9f15d2dc-8753-4f83-aac2-a58288d3a4bc</vt:lpwstr>
  </property>
  <property fmtid="{D5CDD505-2E9C-101B-9397-08002B2CF9AE}" pid="8" name="MSIP_Label_defa4170-0d19-0005-0004-bc88714345d2_ActionId">
    <vt:lpwstr>5c9fb018-b40f-4f66-aabe-6900b4d7b7da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</Properties>
</file>