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98" r:id="rId5"/>
    <p:sldId id="331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25" r:id="rId14"/>
    <p:sldId id="326" r:id="rId15"/>
    <p:sldId id="334" r:id="rId16"/>
    <p:sldId id="330" r:id="rId17"/>
    <p:sldId id="327" r:id="rId18"/>
    <p:sldId id="328" r:id="rId19"/>
    <p:sldId id="332" r:id="rId20"/>
    <p:sldId id="301" r:id="rId21"/>
    <p:sldId id="300" r:id="rId22"/>
    <p:sldId id="322" r:id="rId23"/>
    <p:sldId id="306" r:id="rId24"/>
    <p:sldId id="333" r:id="rId25"/>
    <p:sldId id="348" r:id="rId26"/>
    <p:sldId id="347" r:id="rId27"/>
    <p:sldId id="314" r:id="rId28"/>
    <p:sldId id="315" r:id="rId29"/>
    <p:sldId id="305" r:id="rId30"/>
    <p:sldId id="343" r:id="rId31"/>
    <p:sldId id="344" r:id="rId32"/>
    <p:sldId id="345" r:id="rId33"/>
    <p:sldId id="346" r:id="rId34"/>
    <p:sldId id="317" r:id="rId35"/>
    <p:sldId id="335" r:id="rId36"/>
  </p:sldIdLst>
  <p:sldSz cx="12192000" cy="6858000"/>
  <p:notesSz cx="6858000" cy="9144000"/>
  <p:defaultTextStyle>
    <a:defPPr rtl="0"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974" autoAdjust="0"/>
  </p:normalViewPr>
  <p:slideViewPr>
    <p:cSldViewPr snapToGrid="0">
      <p:cViewPr varScale="1">
        <p:scale>
          <a:sx n="56" d="100"/>
          <a:sy n="56" d="100"/>
        </p:scale>
        <p:origin x="17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9E93-7592-44C8-AAE6-9A93DA8B1418}" type="datetime1">
              <a:rPr lang="fr-CA" smtClean="0"/>
              <a:t>2025-10-21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EAE3-A51B-48FB-ACE8-4953CB13F574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14358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C7277-9090-44ED-812A-A186AD9BDDF4}" type="datetime1">
              <a:rPr lang="fr-CA" smtClean="0"/>
              <a:pPr/>
              <a:t>2025-10-21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noProof="0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F46C-D6A2-4014-B30E-D29DB40AFAB6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49898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936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81C08-BBD4-8F7B-321E-40B29A8F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0E95D2-C9FA-38E3-740B-0CB748E77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11EFAE-C8B6-5905-4546-8BAF6A706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95DC8-5E3E-E6D5-B572-DF160129A3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8578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DD4EB-BB36-6379-842A-0B5743CCC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DB7D36-F407-06FB-04B1-E6EF6C787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38D22B-4DD6-8FF3-08D5-135D39192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8AD499-6D43-1363-B1CD-47EFD98E4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7494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831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7EF0-139C-9896-CE72-2B4EE503F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77B17D-4CD5-206D-7E3F-77E6ABD69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21A8BD-3ACF-2218-7A12-1A9FDA664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C96927-FD83-292D-94B2-5337C503B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520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51CB-0118-E92C-4BC8-786C92F02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DBF4D6-26EA-A80C-6C2A-284A49116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B4C4E4-D4F8-46C7-9431-AD3FBDAF7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B8BD12-B1E5-8FBC-A62E-7F2E2CBEDE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28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6785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80E57-7CC4-9821-1F43-C28F0A9C9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94518C-C5C7-107A-A574-02040C673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7ADB6B-09FF-6013-B130-716ABDDD4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7BB72B-F8FF-E144-A097-8178A7DBE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29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2462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196D-8C89-DA71-35E6-80A934B4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7D8BFA-4A16-0A0C-FA7D-6EF1CDE9C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F31B55-971E-1AE6-297F-18B3EE219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64FC50-B6BA-2C83-1B13-2BE2F49C8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9769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CA" noProof="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à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C84D93-4F64-49F2-9955-C3C6001B2CA8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5" name="Espace réservé a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6" name="Espace réservé a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A69C04-7E12-41AD-B7D5-76F9750F17E5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9" name="Espace réservé a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6EF73A-5C7D-458B-8CF8-BE031C357D8F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1" name="Espace réservé a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F9CB15-B80E-4955-9C30-44EC3A00DF52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9" name="Espace réservé a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0" name="Espace réservé a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5" name="Espace réservé au text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a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6E05A4-9DE4-4B5D-80E1-C9C3FA4F1A23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11" name="Espace réservé a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6" name="Espace réservé à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114DD2-CE46-49AB-82B1-C73D51904E96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7" name="Espace réservé a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8" name="Espace réservé a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FE12F1-17D9-4F2A-ABCE-94927F181FC8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3" name="Espace réservé a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4" name="Espace réservé a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FA5199A-2073-444F-A4FB-81B030802A11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pPr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à l’imag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EA60E0E-62E0-45CF-87EC-530E5D49F98E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CA" noProof="0" dirty="0"/>
              <a:t>Cliquez pour modifier le style du titre du masque</a:t>
            </a:r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 rtl="0"/>
            <a:r>
              <a:rPr lang="fr-CA" noProof="0" dirty="0"/>
              <a:t>Deuxième niveau</a:t>
            </a:r>
          </a:p>
          <a:p>
            <a:pPr lvl="2" rtl="0"/>
            <a:r>
              <a:rPr lang="fr-CA" noProof="0" dirty="0"/>
              <a:t>Troisième niveau</a:t>
            </a:r>
          </a:p>
          <a:p>
            <a:pPr lvl="3" rtl="0"/>
            <a:r>
              <a:rPr lang="fr-CA" noProof="0" dirty="0"/>
              <a:t>Quatrième niveau</a:t>
            </a:r>
          </a:p>
          <a:p>
            <a:pPr lvl="4" rtl="0"/>
            <a:r>
              <a:rPr lang="fr-CA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67D17E8A-36A3-4D70-9CC1-190C69FC4DF0}" type="datetime1">
              <a:rPr lang="fr-CA" noProof="0" smtClean="0"/>
              <a:t>2025-10-21</a:t>
            </a:fld>
            <a:endParaRPr lang="fr-CA" noProof="0" dirty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Image 3" descr="Gros plan sur une feuille de papier avec un crayon par dessus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2619" y="1475234"/>
            <a:ext cx="3392129" cy="2901694"/>
          </a:xfrm>
        </p:spPr>
        <p:txBody>
          <a:bodyPr rtlCol="0" anchor="b">
            <a:normAutofit/>
          </a:bodyPr>
          <a:lstStyle/>
          <a:p>
            <a:pPr rtl="0"/>
            <a:r>
              <a:rPr lang="fr-CA" sz="3600" dirty="0">
                <a:solidFill>
                  <a:schemeClr val="tx1"/>
                </a:solidFill>
              </a:rPr>
              <a:t>Étude sur l’évaluation foncière</a:t>
            </a:r>
            <a:br>
              <a:rPr lang="fr-CA" sz="3600" dirty="0">
                <a:solidFill>
                  <a:schemeClr val="tx1"/>
                </a:solidFill>
              </a:rPr>
            </a:br>
            <a:endParaRPr lang="fr-CA" sz="3600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fr-CA" sz="1600" dirty="0"/>
              <a:t>Ville de Montréal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arbre, bâtiment, ciel&#10;&#10;Le contenu généré par l’IA peut être incorrect.">
            <a:extLst>
              <a:ext uri="{FF2B5EF4-FFF2-40B4-BE49-F238E27FC236}">
                <a16:creationId xmlns:a16="http://schemas.microsoft.com/office/drawing/2014/main" id="{20CA9110-DCB8-DA39-F9A5-D1822B9BE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97" y="1298422"/>
            <a:ext cx="5654366" cy="479633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267848-4F42-1EC5-3332-FA5B6D93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81" y="4203146"/>
            <a:ext cx="10058400" cy="1450757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FF0000"/>
                </a:solidFill>
              </a:rPr>
              <a:t>SEVM </a:t>
            </a:r>
            <a:br>
              <a:rPr lang="fr-CA" sz="2800" dirty="0">
                <a:solidFill>
                  <a:srgbClr val="FF0000"/>
                </a:solidFill>
              </a:rPr>
            </a:br>
            <a:r>
              <a:rPr lang="fr-CA" sz="2800" dirty="0">
                <a:solidFill>
                  <a:srgbClr val="FF0000"/>
                </a:solidFill>
              </a:rPr>
              <a:t>Terrain 2500 $/m2</a:t>
            </a:r>
          </a:p>
        </p:txBody>
      </p:sp>
      <p:pic>
        <p:nvPicPr>
          <p:cNvPr id="7" name="Image 6" descr="Une image contenant plein air, ciel, véhicul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068F9DAF-F791-EAF8-8143-0F504FEC6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09" y="234888"/>
            <a:ext cx="6526994" cy="45829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19075A-D081-C541-4FFE-E72EE0195086}"/>
              </a:ext>
            </a:extLst>
          </p:cNvPr>
          <p:cNvSpPr txBox="1"/>
          <p:nvPr/>
        </p:nvSpPr>
        <p:spPr>
          <a:xfrm>
            <a:off x="295090" y="763243"/>
            <a:ext cx="3143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369 Bloomfield, Outremont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F5B626-7463-6A50-2143-99895FAF8B26}"/>
              </a:ext>
            </a:extLst>
          </p:cNvPr>
          <p:cNvSpPr txBox="1"/>
          <p:nvPr/>
        </p:nvSpPr>
        <p:spPr>
          <a:xfrm>
            <a:off x="6656439" y="4994787"/>
            <a:ext cx="288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6435 Clark, Rosemont</a:t>
            </a:r>
          </a:p>
          <a:p>
            <a:r>
              <a:rPr lang="fr-CA" dirty="0"/>
              <a:t>DJMA : 16 500 </a:t>
            </a:r>
          </a:p>
        </p:txBody>
      </p:sp>
    </p:spTree>
    <p:extLst>
      <p:ext uri="{BB962C8B-B14F-4D97-AF65-F5344CB8AC3E}">
        <p14:creationId xmlns:p14="http://schemas.microsoft.com/office/powerpoint/2010/main" val="567592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B311A-7D42-F6E1-7DD6-D7F62BB6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15199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dirty="0"/>
              <a:t>11 </a:t>
            </a:r>
            <a:r>
              <a:rPr lang="fr-CA" dirty="0" err="1"/>
              <a:t>Courcellette</a:t>
            </a:r>
            <a:r>
              <a:rPr lang="fr-CA" dirty="0"/>
              <a:t>  Outremont</a:t>
            </a:r>
          </a:p>
        </p:txBody>
      </p:sp>
      <p:pic>
        <p:nvPicPr>
          <p:cNvPr id="1026" name="Picture 2" descr="Maison à vendre à Montréal (Outremont), Montréal (Île), 11, Avenue Courcelette, 20487858 - Centris.ca">
            <a:extLst>
              <a:ext uri="{FF2B5EF4-FFF2-40B4-BE49-F238E27FC236}">
                <a16:creationId xmlns:a16="http://schemas.microsoft.com/office/drawing/2014/main" id="{9D6A4AEB-BBEC-ECC9-B24B-CB870FA126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647" y="869679"/>
            <a:ext cx="6892505" cy="51693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592C8D-54FB-F2E2-7156-125EE0F01E80}"/>
              </a:ext>
            </a:extLst>
          </p:cNvPr>
          <p:cNvSpPr txBox="1"/>
          <p:nvPr/>
        </p:nvSpPr>
        <p:spPr>
          <a:xfrm>
            <a:off x="643466" y="2880358"/>
            <a:ext cx="3517567" cy="3286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2025 :    3 620 000 $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2022 :    1 990 000 $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Centris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 5 875 000 $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sz="11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Taxes :  25 200 $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sz="1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Perte théorique : 16 200 $/an</a:t>
            </a:r>
          </a:p>
        </p:txBody>
      </p:sp>
    </p:spTree>
    <p:extLst>
      <p:ext uri="{BB962C8B-B14F-4D97-AF65-F5344CB8AC3E}">
        <p14:creationId xmlns:p14="http://schemas.microsoft.com/office/powerpoint/2010/main" val="185404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41F8-4893-DF6F-8108-5255E385D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73B44-FD33-9838-4C46-472B6F68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15199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CA" dirty="0"/>
              <a:t>11800 </a:t>
            </a:r>
            <a:r>
              <a:rPr lang="fr-CA" dirty="0" err="1"/>
              <a:t>Tolhurst</a:t>
            </a:r>
            <a:r>
              <a:rPr lang="fr-CA" dirty="0"/>
              <a:t>  Ahuntsic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1D99A4-A60D-53E8-7A9D-EF3386F885EA}"/>
              </a:ext>
            </a:extLst>
          </p:cNvPr>
          <p:cNvSpPr txBox="1"/>
          <p:nvPr/>
        </p:nvSpPr>
        <p:spPr>
          <a:xfrm>
            <a:off x="643466" y="2880358"/>
            <a:ext cx="3517567" cy="3286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2025 :    </a:t>
            </a:r>
            <a:r>
              <a:rPr lang="fr-FR" dirty="0">
                <a:solidFill>
                  <a:srgbClr val="FFFFFF"/>
                </a:solidFill>
              </a:rPr>
              <a:t>1 740 000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2022 :    1 </a:t>
            </a:r>
            <a:r>
              <a:rPr lang="fr-FR" dirty="0">
                <a:solidFill>
                  <a:srgbClr val="FFFFFF"/>
                </a:solidFill>
              </a:rPr>
              <a:t>620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Centris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 </a:t>
            </a:r>
            <a:r>
              <a:rPr lang="fr-FR" dirty="0">
                <a:solidFill>
                  <a:srgbClr val="FFFFFF"/>
                </a:solidFill>
              </a:rPr>
              <a:t>3 800 000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sz="11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Taxes :  </a:t>
            </a:r>
            <a:r>
              <a:rPr lang="fr-FR" dirty="0">
                <a:solidFill>
                  <a:srgbClr val="FFFFFF"/>
                </a:solidFill>
              </a:rPr>
              <a:t>10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554 $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sz="1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Perte théorique : </a:t>
            </a:r>
            <a:r>
              <a:rPr lang="fr-FR" dirty="0">
                <a:solidFill>
                  <a:srgbClr val="FFFFFF"/>
                </a:solidFill>
              </a:rPr>
              <a:t>13 050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$/an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9EBE3D7-C67B-86B1-B5CD-7DB7E571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129" y="1135464"/>
            <a:ext cx="6789268" cy="45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3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6708-86C0-071A-7775-9802EE909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E7FAA9-577E-9464-8C10-C0A77C94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43" y="404546"/>
            <a:ext cx="3517567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2800" dirty="0"/>
              <a:t>2305 Bord du lac</a:t>
            </a:r>
            <a:br>
              <a:rPr lang="fr-CA" dirty="0"/>
            </a:br>
            <a:r>
              <a:rPr lang="fr-CA" sz="3200" dirty="0"/>
              <a:t>Ile </a:t>
            </a:r>
            <a:r>
              <a:rPr lang="fr-CA" sz="3200" dirty="0" err="1"/>
              <a:t>Bizard</a:t>
            </a:r>
            <a:endParaRPr lang="fr-CA" sz="3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5EF264-1657-D96D-2B2E-36269DA37B90}"/>
              </a:ext>
            </a:extLst>
          </p:cNvPr>
          <p:cNvSpPr txBox="1"/>
          <p:nvPr/>
        </p:nvSpPr>
        <p:spPr>
          <a:xfrm>
            <a:off x="643465" y="3043050"/>
            <a:ext cx="3517567" cy="3064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fr-CA" dirty="0">
                <a:solidFill>
                  <a:schemeClr val="bg1"/>
                </a:solidFill>
              </a:rPr>
              <a:t>SEVM     2022  :    1 999 000 $ </a:t>
            </a:r>
          </a:p>
          <a:p>
            <a:r>
              <a:rPr lang="fr-CA" sz="2000" b="1" dirty="0">
                <a:solidFill>
                  <a:schemeClr val="bg1"/>
                </a:solidFill>
              </a:rPr>
              <a:t>SEVM   2025 :   3 755 000 $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Bâtiment :   398 000 $  ??</a:t>
            </a:r>
          </a:p>
          <a:p>
            <a:r>
              <a:rPr lang="fr-CA" dirty="0">
                <a:solidFill>
                  <a:schemeClr val="bg1"/>
                </a:solidFill>
              </a:rPr>
              <a:t>Terrain :    3 357 000 $</a:t>
            </a:r>
          </a:p>
          <a:p>
            <a:r>
              <a:rPr lang="fr-CA" dirty="0">
                <a:solidFill>
                  <a:schemeClr val="bg1"/>
                </a:solidFill>
              </a:rPr>
              <a:t>  </a:t>
            </a:r>
          </a:p>
          <a:p>
            <a:r>
              <a:rPr lang="fr-CA" sz="2000" b="1" dirty="0" err="1">
                <a:solidFill>
                  <a:schemeClr val="bg1"/>
                </a:solidFill>
              </a:rPr>
              <a:t>Centris</a:t>
            </a:r>
            <a:r>
              <a:rPr lang="fr-CA" sz="2000" b="1" dirty="0">
                <a:solidFill>
                  <a:schemeClr val="bg1"/>
                </a:solidFill>
              </a:rPr>
              <a:t> :   12 950 000 $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rgbClr val="FFFFFF"/>
                </a:solidFill>
              </a:rPr>
              <a:t>Perte théorique : 54 250 $/an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rgbClr val="FF0000"/>
                </a:solidFill>
              </a:rPr>
              <a:t>Terrain : 90 $/m2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782D8F-1FC3-1AE9-DCD9-A45F0A4E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35" y="975856"/>
            <a:ext cx="6842265" cy="51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1A026-0754-AB7A-D2D1-1C77B3F4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/>
              <a:t>9161 Souligny - MHM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4F4B0E-E6E4-059F-6E3C-A59C117DC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4" y="1237048"/>
            <a:ext cx="5928344" cy="44462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2C4F89-836D-4A4F-EA5E-8CA2F3A56465}"/>
              </a:ext>
            </a:extLst>
          </p:cNvPr>
          <p:cNvSpPr txBox="1"/>
          <p:nvPr/>
        </p:nvSpPr>
        <p:spPr>
          <a:xfrm>
            <a:off x="643465" y="3043050"/>
            <a:ext cx="3517567" cy="306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:    452 000 $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Centris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 299 000 $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Taxes : 2587$/an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Excès : 875 $/an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dirty="0">
                <a:solidFill>
                  <a:srgbClr val="FFFFFF"/>
                </a:solidFill>
              </a:rPr>
              <a:t>Évaluation : a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ugmentation de 38 % de 2022 à 2025</a:t>
            </a:r>
          </a:p>
        </p:txBody>
      </p:sp>
    </p:spTree>
    <p:extLst>
      <p:ext uri="{BB962C8B-B14F-4D97-AF65-F5344CB8AC3E}">
        <p14:creationId xmlns:p14="http://schemas.microsoft.com/office/powerpoint/2010/main" val="302878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8226-69D3-1C19-FEB4-AC2AC6AF5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CF719-8981-CE74-C647-FF96C1AE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/>
              <a:t>644 Bilaudeau - MHM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CDFE05-79F6-2BE9-63D3-6D6818F45E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4" y="1237048"/>
            <a:ext cx="5928344" cy="44462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E60FB5-15EE-D9A3-71C5-F63991DF01F3}"/>
              </a:ext>
            </a:extLst>
          </p:cNvPr>
          <p:cNvSpPr txBox="1"/>
          <p:nvPr/>
        </p:nvSpPr>
        <p:spPr>
          <a:xfrm>
            <a:off x="643465" y="3043050"/>
            <a:ext cx="3517567" cy="306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SEVM :    591 000 $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Centris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 439 000 $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Taxes : 3530 $/an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Excès : 900 $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Évaluation : </a:t>
            </a:r>
            <a:r>
              <a:rPr lang="fr-FR" dirty="0">
                <a:solidFill>
                  <a:srgbClr val="FFFFFF"/>
                </a:solidFill>
              </a:rPr>
              <a:t>a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ugmentation de 38 % de 2022 à 2025</a:t>
            </a:r>
          </a:p>
        </p:txBody>
      </p:sp>
    </p:spTree>
    <p:extLst>
      <p:ext uri="{BB962C8B-B14F-4D97-AF65-F5344CB8AC3E}">
        <p14:creationId xmlns:p14="http://schemas.microsoft.com/office/powerpoint/2010/main" val="346197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391BC0-CBA4-4CE8-A8F2-6743FF24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/>
              <a:t>Constat - </a:t>
            </a:r>
            <a:r>
              <a:rPr lang="en-US" sz="3200" dirty="0" err="1"/>
              <a:t>Résidentiel</a:t>
            </a:r>
            <a:endParaRPr lang="en-US"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837B2E-1FBF-9ABC-C3D9-6C03E847422D}"/>
              </a:ext>
            </a:extLst>
          </p:cNvPr>
          <p:cNvSpPr txBox="1"/>
          <p:nvPr/>
        </p:nvSpPr>
        <p:spPr>
          <a:xfrm>
            <a:off x="1097280" y="2540000"/>
            <a:ext cx="965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La ville n’arrive pas à capter la richesse foncière des propriétés de grande valeur</a:t>
            </a:r>
          </a:p>
          <a:p>
            <a:endParaRPr lang="fr-CA" sz="2000" dirty="0"/>
          </a:p>
          <a:p>
            <a:r>
              <a:rPr lang="fr-CA" sz="2000" dirty="0"/>
              <a:t>Ce faisant, la ville se prive de revenus considérables </a:t>
            </a:r>
          </a:p>
          <a:p>
            <a:endParaRPr lang="fr-CA" sz="2000" dirty="0"/>
          </a:p>
          <a:p>
            <a:r>
              <a:rPr lang="fr-CA" sz="2000" dirty="0"/>
              <a:t>Le mode de taxation actuelle semble être de type régressif </a:t>
            </a:r>
          </a:p>
        </p:txBody>
      </p:sp>
    </p:spTree>
    <p:extLst>
      <p:ext uri="{BB962C8B-B14F-4D97-AF65-F5344CB8AC3E}">
        <p14:creationId xmlns:p14="http://schemas.microsoft.com/office/powerpoint/2010/main" val="2580799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3533A-5A45-D824-6CA0-5700BDCD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CC7EF5-1A1D-9F12-2FA8-1D03CFEA6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6A5466-3094-BB5B-AED0-851B71FC9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AE7B62-0F54-D36F-65D9-48E6F0FD5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2619" y="1475234"/>
            <a:ext cx="3392129" cy="2901694"/>
          </a:xfrm>
        </p:spPr>
        <p:txBody>
          <a:bodyPr rtlCol="0" anchor="b">
            <a:normAutofit/>
          </a:bodyPr>
          <a:lstStyle/>
          <a:p>
            <a:pPr rtl="0"/>
            <a:r>
              <a:rPr lang="fr-CA" sz="3600" dirty="0">
                <a:solidFill>
                  <a:schemeClr val="tx1"/>
                </a:solidFill>
              </a:rPr>
              <a:t>Évaluations commerciales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ACE580-E096-3B44-4F80-567698294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fr-CA" sz="1600" dirty="0"/>
              <a:t>Ville de Montréal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CE5F4D6-CFC9-9F0E-9225-746E0BF89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401C8E7-7D74-7C39-0B8F-D3882D635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9911932-5243-8113-5B99-A810201760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73445" y="3276599"/>
            <a:ext cx="1174955" cy="11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3CA6D2-86EE-AA2E-48D4-506AAC12A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330" y="-1"/>
            <a:ext cx="6461741" cy="86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Quincailleries - </a:t>
            </a:r>
            <a:r>
              <a:rPr lang="fr-CA" sz="2400" dirty="0"/>
              <a:t>Rosemont- La-Petite-patrie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C266CDD0-3E96-40BD-8324-62D1DD861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437289"/>
              </p:ext>
            </p:extLst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436608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Boite à clous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Home Hardware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Villeneuve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Home dépôt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750 Beaubien Est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5742 Ave. Du Parc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rue Bellechasse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100 rue Beaubien Est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368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662 000 $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966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2 512 000 $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6960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3 924 800 $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44 200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15 469 200 $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1800 $/m2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2600 $/m2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563 $/m2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350 $/m2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71870CD-3055-F492-CE90-AEEE0797B154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648C49-B6E5-49A1-C16E-83EC6C3E0BF2}"/>
              </a:ext>
            </a:extLst>
          </p:cNvPr>
          <p:cNvSpPr txBox="1"/>
          <p:nvPr/>
        </p:nvSpPr>
        <p:spPr>
          <a:xfrm>
            <a:off x="4844956" y="5833335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FF0000"/>
                </a:solidFill>
              </a:rPr>
              <a:t>Ratio 1 à 7</a:t>
            </a:r>
          </a:p>
        </p:txBody>
      </p:sp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65DE-0D03-165C-8564-ED7DB9F1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4B73F-0972-3329-BDA3-41479043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Alimentation – </a:t>
            </a:r>
            <a:r>
              <a:rPr lang="fr-CA" sz="2800" dirty="0"/>
              <a:t>Pointe-St-Charles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392EF398-06E3-F1D0-3765-FA99380B52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081025"/>
              </p:ext>
            </p:extLst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536722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414486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Costco Bridge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IGA Mullins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Marché Bengal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Marché Al-</a:t>
                      </a:r>
                      <a:r>
                        <a:rPr lang="fr-CA" sz="2000" b="1" cap="all" spc="150" noProof="0" dirty="0" err="1">
                          <a:solidFill>
                            <a:schemeClr val="lt1"/>
                          </a:solidFill>
                        </a:rPr>
                        <a:t>raji</a:t>
                      </a:r>
                      <a:endParaRPr lang="fr-CA" sz="2000" b="1" cap="all" spc="150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300 rue Bridge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2600 rue Mullins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2485 rue Centre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2557 rue Centre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47 000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11 281 400 $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3750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 3 506 900 $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1081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1 081 200 $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690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759 100 $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240 $/m2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935 $/m2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1000 $/m2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1100 $/m2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80E2C5F-A7F6-7F93-5F4D-2153B1F0744A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</p:spTree>
    <p:extLst>
      <p:ext uri="{BB962C8B-B14F-4D97-AF65-F5344CB8AC3E}">
        <p14:creationId xmlns:p14="http://schemas.microsoft.com/office/powerpoint/2010/main" val="272287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C6958F-EA0F-5836-4375-0D8F377E6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83920" y="1214121"/>
            <a:ext cx="10180320" cy="1320799"/>
          </a:xfrm>
        </p:spPr>
        <p:txBody>
          <a:bodyPr>
            <a:normAutofit/>
          </a:bodyPr>
          <a:lstStyle/>
          <a:p>
            <a:pPr algn="ctr"/>
            <a:r>
              <a:rPr lang="fr-CA" sz="3200" b="1" dirty="0"/>
              <a:t>Curiosités et apparence d’injustices</a:t>
            </a:r>
          </a:p>
          <a:p>
            <a:pPr algn="ctr"/>
            <a:endParaRPr lang="fr-CA" sz="3200" b="1" dirty="0"/>
          </a:p>
          <a:p>
            <a:pPr algn="ctr"/>
            <a:endParaRPr lang="fr-CA" sz="3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BDC8F0-DF34-ED21-6384-0607F7C0BD23}"/>
              </a:ext>
            </a:extLst>
          </p:cNvPr>
          <p:cNvSpPr txBox="1"/>
          <p:nvPr/>
        </p:nvSpPr>
        <p:spPr>
          <a:xfrm>
            <a:off x="1080144" y="2534920"/>
            <a:ext cx="833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100 propriétés</a:t>
            </a:r>
          </a:p>
          <a:p>
            <a:endParaRPr lang="fr-CA" sz="2400" dirty="0"/>
          </a:p>
          <a:p>
            <a:r>
              <a:rPr lang="fr-CA" sz="2400" dirty="0" err="1"/>
              <a:t>Centris</a:t>
            </a:r>
            <a:r>
              <a:rPr lang="fr-CA" sz="2400" dirty="0"/>
              <a:t> – Marché immobilier</a:t>
            </a:r>
          </a:p>
          <a:p>
            <a:endParaRPr lang="fr-CA" sz="2400" dirty="0"/>
          </a:p>
          <a:p>
            <a:r>
              <a:rPr lang="fr-CA" sz="2400" dirty="0"/>
              <a:t>SEVM – Service d’évaluation de la ville de Montréal</a:t>
            </a:r>
          </a:p>
          <a:p>
            <a:endParaRPr lang="fr-CA" sz="2400" dirty="0"/>
          </a:p>
          <a:p>
            <a:r>
              <a:rPr lang="fr-CA" sz="2400" dirty="0" err="1"/>
              <a:t>Evalweb</a:t>
            </a:r>
            <a:r>
              <a:rPr lang="fr-CA" sz="2400" dirty="0"/>
              <a:t> – Moteur de recherche des rôles d’évaluation</a:t>
            </a:r>
          </a:p>
        </p:txBody>
      </p:sp>
    </p:spTree>
    <p:extLst>
      <p:ext uri="{BB962C8B-B14F-4D97-AF65-F5344CB8AC3E}">
        <p14:creationId xmlns:p14="http://schemas.microsoft.com/office/powerpoint/2010/main" val="348240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D3A8-3A02-0DFB-E071-B72BA507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291237"/>
          </a:xfrm>
        </p:spPr>
        <p:txBody>
          <a:bodyPr>
            <a:normAutofit/>
          </a:bodyPr>
          <a:lstStyle/>
          <a:p>
            <a:br>
              <a:rPr lang="fr-CA" sz="2400" dirty="0"/>
            </a:br>
            <a:br>
              <a:rPr lang="fr-CA" sz="2400" dirty="0"/>
            </a:br>
            <a:r>
              <a:rPr lang="fr-CA" sz="2400" dirty="0"/>
              <a:t>Est-on en présence d’un système de taxation régressif ?</a:t>
            </a:r>
            <a:br>
              <a:rPr lang="fr-CA" sz="2400" dirty="0"/>
            </a:br>
            <a:br>
              <a:rPr lang="fr-CA" sz="2400" dirty="0"/>
            </a:br>
            <a:r>
              <a:rPr lang="fr-CA" sz="2400" dirty="0"/>
              <a:t>Montréal se prive-t-elle de revenus de taxes ?</a:t>
            </a:r>
            <a:br>
              <a:rPr lang="fr-CA" dirty="0"/>
            </a:br>
            <a:br>
              <a:rPr lang="fr-CA" dirty="0"/>
            </a:br>
            <a:br>
              <a:rPr lang="fr-CA" dirty="0"/>
            </a:b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CD1D57-F4C4-E6CC-BD1F-4162613D962D}"/>
              </a:ext>
            </a:extLst>
          </p:cNvPr>
          <p:cNvSpPr txBox="1"/>
          <p:nvPr/>
        </p:nvSpPr>
        <p:spPr>
          <a:xfrm>
            <a:off x="1219200" y="1361440"/>
            <a:ext cx="202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272485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A5824-66DD-35D3-B60A-0FBF6143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91883"/>
            <a:ext cx="10058400" cy="1450757"/>
          </a:xfrm>
        </p:spPr>
        <p:txBody>
          <a:bodyPr/>
          <a:lstStyle/>
          <a:p>
            <a:pPr algn="ctr"/>
            <a:r>
              <a:rPr lang="fr-CA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23784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3DEC5-53A0-7DC7-43F0-D4FED213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C1D3A-4DDE-DED1-DA54-6EEBC801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4"/>
            <a:ext cx="3517567" cy="17930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dirty="0"/>
              <a:t>La </a:t>
            </a:r>
            <a:r>
              <a:rPr lang="fr-CA" dirty="0" err="1"/>
              <a:t>Kaima</a:t>
            </a:r>
            <a:r>
              <a:rPr lang="fr-CA" dirty="0"/>
              <a:t> </a:t>
            </a:r>
            <a:br>
              <a:rPr lang="fr-CA" dirty="0"/>
            </a:br>
            <a:r>
              <a:rPr lang="fr-CA" sz="2400" dirty="0"/>
              <a:t>142 </a:t>
            </a:r>
            <a:r>
              <a:rPr lang="fr-CA" sz="2400" dirty="0" err="1"/>
              <a:t>Fairmount</a:t>
            </a:r>
            <a:r>
              <a:rPr lang="fr-CA" sz="2400" dirty="0"/>
              <a:t> O.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EBE6B5-DBF4-3CE2-61C9-28980F32FE09}"/>
              </a:ext>
            </a:extLst>
          </p:cNvPr>
          <p:cNvSpPr txBox="1"/>
          <p:nvPr/>
        </p:nvSpPr>
        <p:spPr>
          <a:xfrm>
            <a:off x="643465" y="3043050"/>
            <a:ext cx="3517567" cy="306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sz="2000" dirty="0">
                <a:solidFill>
                  <a:srgbClr val="FFFFFF"/>
                </a:solidFill>
              </a:rPr>
              <a:t>Terrain </a:t>
            </a:r>
            <a:r>
              <a:rPr lang="fr-FR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:    </a:t>
            </a:r>
            <a:r>
              <a:rPr lang="fr-FR" sz="2000" dirty="0">
                <a:solidFill>
                  <a:srgbClr val="FFFFFF"/>
                </a:solidFill>
              </a:rPr>
              <a:t>495 000 </a:t>
            </a:r>
            <a:r>
              <a:rPr lang="fr-FR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sz="2000" dirty="0">
                <a:solidFill>
                  <a:srgbClr val="FFFFFF"/>
                </a:solidFill>
              </a:rPr>
              <a:t>Bâtiment </a:t>
            </a:r>
            <a:r>
              <a:rPr lang="fr-FR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  </a:t>
            </a:r>
            <a:r>
              <a:rPr lang="fr-FR" sz="2000" dirty="0">
                <a:solidFill>
                  <a:srgbClr val="FFFFFF"/>
                </a:solidFill>
              </a:rPr>
              <a:t>573</a:t>
            </a:r>
            <a:r>
              <a:rPr lang="fr-FR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000 $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Taxes : </a:t>
            </a:r>
            <a:r>
              <a:rPr lang="fr-FR" dirty="0">
                <a:solidFill>
                  <a:srgbClr val="FFFFFF"/>
                </a:solidFill>
              </a:rPr>
              <a:t>16 958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$/an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Évaluation : </a:t>
            </a:r>
            <a:r>
              <a:rPr lang="fr-FR" dirty="0">
                <a:solidFill>
                  <a:srgbClr val="FFFFFF"/>
                </a:solidFill>
              </a:rPr>
              <a:t>a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ugmentation de </a:t>
            </a:r>
            <a:r>
              <a:rPr lang="fr-FR" dirty="0">
                <a:solidFill>
                  <a:srgbClr val="FFFFFF"/>
                </a:solidFill>
              </a:rPr>
              <a:t>23</a:t>
            </a:r>
            <a:r>
              <a:rPr lang="fr-FR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% de 2022 à 2025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8255BC1-3434-60A6-B7A2-4CF8BCC10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967" y="700589"/>
            <a:ext cx="6705432" cy="49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4423-29C1-8408-794D-F35C7671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E6EF6-8A9C-BAD4-6A23-352762B6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659611"/>
            <a:ext cx="10217624" cy="4911785"/>
          </a:xfrm>
        </p:spPr>
        <p:txBody>
          <a:bodyPr>
            <a:normAutofit fontScale="90000"/>
          </a:bodyPr>
          <a:lstStyle/>
          <a:p>
            <a:br>
              <a:rPr lang="fr-CA" sz="2400" dirty="0"/>
            </a:br>
            <a:br>
              <a:rPr lang="fr-CA" sz="2700" dirty="0"/>
            </a:br>
            <a:r>
              <a:rPr lang="fr-CA" sz="2700" dirty="0"/>
              <a:t>FG - Est-on en présence d’un système de taxation régressif ?</a:t>
            </a:r>
            <a:br>
              <a:rPr lang="fr-CA" sz="2700" dirty="0"/>
            </a:br>
            <a:br>
              <a:rPr lang="fr-CA" sz="2700" dirty="0"/>
            </a:br>
            <a:r>
              <a:rPr lang="fr-CA" sz="2700" dirty="0"/>
              <a:t>FG - Montréal se prive-t-elle de revenus de taxes ?</a:t>
            </a:r>
            <a:br>
              <a:rPr lang="fr-CA" sz="2700" dirty="0"/>
            </a:br>
            <a:br>
              <a:rPr lang="fr-CA" sz="2700" dirty="0"/>
            </a:br>
            <a:r>
              <a:rPr lang="fr-CA" sz="2700" dirty="0"/>
              <a:t>ST- Quels sont les efforts que votre parti compte mettre en place pour soulager les contribuables des augmentations démesurées des taxes foncières dans certains secteurs?</a:t>
            </a:r>
            <a:br>
              <a:rPr lang="fr-CA" sz="2700" dirty="0"/>
            </a:br>
            <a:br>
              <a:rPr lang="fr-CA" sz="2700" dirty="0"/>
            </a:br>
            <a:r>
              <a:rPr lang="fr-CA" sz="2700" dirty="0"/>
              <a:t>ST- Quel est le point de vue de votre parti sur la diversification des revenus de taxes et les moyens de les obtenir ?</a:t>
            </a:r>
            <a:br>
              <a:rPr lang="fr-CA" dirty="0"/>
            </a:b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141D35-6335-26FE-F881-2FF982ACBF0A}"/>
              </a:ext>
            </a:extLst>
          </p:cNvPr>
          <p:cNvSpPr txBox="1"/>
          <p:nvPr/>
        </p:nvSpPr>
        <p:spPr>
          <a:xfrm>
            <a:off x="1219200" y="1361440"/>
            <a:ext cx="4074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Questions regroupées </a:t>
            </a:r>
          </a:p>
        </p:txBody>
      </p:sp>
    </p:spTree>
    <p:extLst>
      <p:ext uri="{BB962C8B-B14F-4D97-AF65-F5344CB8AC3E}">
        <p14:creationId xmlns:p14="http://schemas.microsoft.com/office/powerpoint/2010/main" val="7348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rte, Photographie aérienne, Vue plongeante, Conception urbaine&#10;&#10;Le contenu généré par l’IA peut être incorrect.">
            <a:extLst>
              <a:ext uri="{FF2B5EF4-FFF2-40B4-BE49-F238E27FC236}">
                <a16:creationId xmlns:a16="http://schemas.microsoft.com/office/drawing/2014/main" id="{79EE4150-B8C7-92BF-C815-000AEFFA3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60" y="1051737"/>
            <a:ext cx="8900160" cy="5121257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12AD42-70D6-CFEB-C457-A426F3AD88CA}"/>
              </a:ext>
            </a:extLst>
          </p:cNvPr>
          <p:cNvSpPr txBox="1"/>
          <p:nvPr/>
        </p:nvSpPr>
        <p:spPr>
          <a:xfrm>
            <a:off x="6897329" y="5117035"/>
            <a:ext cx="76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X 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B1A212-81D3-4DE3-1645-AFAA58C20BD9}"/>
              </a:ext>
            </a:extLst>
          </p:cNvPr>
          <p:cNvSpPr txBox="1"/>
          <p:nvPr/>
        </p:nvSpPr>
        <p:spPr>
          <a:xfrm>
            <a:off x="640080" y="528517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Évaluation des bâtiments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FE3967-23D4-646F-74C7-4CFF64E61D80}"/>
              </a:ext>
            </a:extLst>
          </p:cNvPr>
          <p:cNvSpPr txBox="1"/>
          <p:nvPr/>
        </p:nvSpPr>
        <p:spPr>
          <a:xfrm>
            <a:off x="9489440" y="2550160"/>
            <a:ext cx="2315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Home Dépôt</a:t>
            </a:r>
          </a:p>
          <a:p>
            <a:endParaRPr lang="fr-CA" dirty="0"/>
          </a:p>
          <a:p>
            <a:r>
              <a:rPr lang="fr-CA" dirty="0"/>
              <a:t>8 fois plus grand</a:t>
            </a:r>
          </a:p>
          <a:p>
            <a:endParaRPr lang="fr-CA" dirty="0"/>
          </a:p>
          <a:p>
            <a:r>
              <a:rPr lang="fr-CA" dirty="0"/>
              <a:t>SEVM : 20% plus cher</a:t>
            </a:r>
          </a:p>
        </p:txBody>
      </p:sp>
    </p:spTree>
    <p:extLst>
      <p:ext uri="{BB962C8B-B14F-4D97-AF65-F5344CB8AC3E}">
        <p14:creationId xmlns:p14="http://schemas.microsoft.com/office/powerpoint/2010/main" val="1528925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61A50-7332-F6E2-2A98-C5A089AE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27" y="1107469"/>
            <a:ext cx="3515361" cy="4208206"/>
          </a:xfrm>
        </p:spPr>
        <p:txBody>
          <a:bodyPr>
            <a:normAutofit/>
          </a:bodyPr>
          <a:lstStyle/>
          <a:p>
            <a:r>
              <a:rPr lang="fr-CA" sz="2800" b="1" dirty="0"/>
              <a:t>Home Hardware</a:t>
            </a:r>
            <a:br>
              <a:rPr lang="fr-CA" sz="3200" dirty="0"/>
            </a:br>
            <a:br>
              <a:rPr lang="fr-CA" sz="3200" dirty="0"/>
            </a:br>
            <a:r>
              <a:rPr lang="fr-CA" sz="2200" dirty="0"/>
              <a:t>5742 Ave. Du Parc</a:t>
            </a:r>
            <a:br>
              <a:rPr lang="fr-CA" sz="2200" dirty="0"/>
            </a:br>
            <a:r>
              <a:rPr lang="fr-CA" sz="1800" dirty="0"/>
              <a:t>Stationnement payant</a:t>
            </a:r>
            <a:br>
              <a:rPr lang="fr-CA" sz="2200" dirty="0"/>
            </a:br>
            <a:br>
              <a:rPr lang="fr-CA" sz="2200" dirty="0"/>
            </a:br>
            <a:r>
              <a:rPr lang="fr-CA" sz="2200" dirty="0"/>
              <a:t>Taxes : 130 000 $/an</a:t>
            </a:r>
            <a:br>
              <a:rPr lang="fr-CA" sz="2200" dirty="0"/>
            </a:br>
            <a:br>
              <a:rPr lang="fr-CA" sz="2200" dirty="0"/>
            </a:br>
            <a:r>
              <a:rPr lang="fr-CA" sz="2200" b="1" dirty="0">
                <a:solidFill>
                  <a:srgbClr val="FF0000"/>
                </a:solidFill>
              </a:rPr>
              <a:t>               360 $ / jour</a:t>
            </a:r>
            <a:br>
              <a:rPr lang="fr-CA" sz="2200" dirty="0"/>
            </a:br>
            <a:br>
              <a:rPr lang="fr-CA" sz="2200" dirty="0"/>
            </a:br>
            <a:br>
              <a:rPr lang="fr-CA" sz="2200" dirty="0"/>
            </a:br>
            <a:r>
              <a:rPr lang="fr-CA" sz="2200" dirty="0"/>
              <a:t>Coopérative de 1000</a:t>
            </a:r>
            <a:br>
              <a:rPr lang="fr-CA" sz="2200" dirty="0"/>
            </a:br>
            <a:r>
              <a:rPr lang="fr-CA" sz="2200" dirty="0"/>
              <a:t>détaillants indépendants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A766981-1ED6-39C2-2E1B-0AF1F2D5EC4C}"/>
              </a:ext>
            </a:extLst>
          </p:cNvPr>
          <p:cNvSpPr txBox="1">
            <a:spLocks/>
          </p:cNvSpPr>
          <p:nvPr/>
        </p:nvSpPr>
        <p:spPr>
          <a:xfrm>
            <a:off x="5974952" y="1107468"/>
            <a:ext cx="4467561" cy="4968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100" b="1" dirty="0"/>
              <a:t>Home Dépôt</a:t>
            </a:r>
            <a:br>
              <a:rPr lang="fr-CA" sz="2700" dirty="0"/>
            </a:br>
            <a:br>
              <a:rPr lang="fr-CA" sz="2700" dirty="0"/>
            </a:br>
            <a:endParaRPr lang="fr-CA" sz="2700" dirty="0"/>
          </a:p>
          <a:p>
            <a:r>
              <a:rPr lang="fr-CA" sz="2700" dirty="0"/>
              <a:t>100 Beaubien Ouest</a:t>
            </a:r>
            <a:br>
              <a:rPr lang="fr-CA" sz="2700" dirty="0"/>
            </a:br>
            <a:r>
              <a:rPr lang="fr-CA" sz="2700" dirty="0"/>
              <a:t>400 stationnements gratuits</a:t>
            </a:r>
            <a:br>
              <a:rPr lang="fr-CA" sz="2700" dirty="0"/>
            </a:br>
            <a:br>
              <a:rPr lang="fr-CA" sz="2700" dirty="0"/>
            </a:br>
            <a:endParaRPr lang="fr-CA" sz="2700" dirty="0"/>
          </a:p>
          <a:p>
            <a:r>
              <a:rPr lang="fr-CA" sz="2700" dirty="0"/>
              <a:t>Taxes : 582 724 $/an</a:t>
            </a:r>
            <a:br>
              <a:rPr lang="fr-CA" sz="2700" dirty="0"/>
            </a:br>
            <a:br>
              <a:rPr lang="fr-CA" sz="2700" b="1" dirty="0">
                <a:solidFill>
                  <a:srgbClr val="FF0000"/>
                </a:solidFill>
              </a:rPr>
            </a:br>
            <a:r>
              <a:rPr lang="fr-CA" sz="2700" b="1" dirty="0">
                <a:solidFill>
                  <a:srgbClr val="FF0000"/>
                </a:solidFill>
              </a:rPr>
              <a:t>            1600 $ / jour</a:t>
            </a:r>
          </a:p>
          <a:p>
            <a:br>
              <a:rPr lang="fr-CA" sz="2700" dirty="0"/>
            </a:br>
            <a:br>
              <a:rPr lang="fr-CA" sz="2700" dirty="0"/>
            </a:br>
            <a:r>
              <a:rPr lang="fr-CA" sz="2700" dirty="0"/>
              <a:t>Cap Boursière : 380 milliards $</a:t>
            </a:r>
            <a:br>
              <a:rPr lang="fr-CA" sz="2700" dirty="0"/>
            </a:br>
            <a:r>
              <a:rPr lang="fr-CA" sz="2700" dirty="0"/>
              <a:t>       180 magasins au Canada</a:t>
            </a:r>
            <a:br>
              <a:rPr lang="fr-CA" sz="2700" dirty="0"/>
            </a:br>
            <a:br>
              <a:rPr lang="fr-CA" sz="2700" dirty="0"/>
            </a:br>
            <a:r>
              <a:rPr lang="fr-CA" sz="2700" dirty="0"/>
              <a:t>22 investisseurs sur 25 sont américains</a:t>
            </a:r>
            <a:br>
              <a:rPr lang="fr-CA" sz="2700" dirty="0"/>
            </a:br>
            <a:r>
              <a:rPr lang="fr-CA" sz="2700" dirty="0"/>
              <a:t> (</a:t>
            </a:r>
            <a:r>
              <a:rPr lang="fr-CA" sz="2700" dirty="0" err="1"/>
              <a:t>Vanguard</a:t>
            </a:r>
            <a:r>
              <a:rPr lang="fr-CA" sz="2700" dirty="0"/>
              <a:t> 10% Black Rock 8 %)</a:t>
            </a:r>
            <a:br>
              <a:rPr lang="fr-CA" sz="3200" dirty="0"/>
            </a:br>
            <a:br>
              <a:rPr lang="fr-CA" sz="3200" dirty="0"/>
            </a:b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908669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D9775-FD70-7379-7AE9-65B6C8A3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Impacts des grandes surfaces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06F266-3D3A-2D8E-EE9C-8AB5CDEF4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- Capacité de concurrencer agressivement par les énormes économies d’échelle</a:t>
            </a:r>
          </a:p>
          <a:p>
            <a:r>
              <a:rPr lang="fr-CA" dirty="0"/>
              <a:t>- Canalise les dépenses des clients motorisés et plus fortunés</a:t>
            </a:r>
          </a:p>
          <a:p>
            <a:r>
              <a:rPr lang="fr-CA" dirty="0"/>
              <a:t>- Immenses stationnements</a:t>
            </a:r>
          </a:p>
          <a:p>
            <a:pPr lvl="1"/>
            <a:r>
              <a:rPr lang="fr-CA" dirty="0"/>
              <a:t> îlots de chaleur</a:t>
            </a:r>
          </a:p>
          <a:p>
            <a:pPr lvl="1"/>
            <a:r>
              <a:rPr lang="fr-CA" dirty="0"/>
              <a:t> surcharge à l’égout</a:t>
            </a:r>
          </a:p>
          <a:p>
            <a:pPr lvl="1"/>
            <a:r>
              <a:rPr lang="fr-CA" dirty="0"/>
              <a:t>Induction de circulation automobile</a:t>
            </a:r>
          </a:p>
          <a:p>
            <a:pPr lvl="1"/>
            <a:r>
              <a:rPr lang="fr-CA" dirty="0"/>
              <a:t>Mauvaise utilisation de terrains précieux</a:t>
            </a:r>
          </a:p>
          <a:p>
            <a:pPr lvl="1"/>
            <a:r>
              <a:rPr lang="fr-CA" dirty="0"/>
              <a:t>Pertes de revenus pour la ville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53857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F874-5F8F-96A6-08AE-EE6B648CD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6EEE46-51EC-319D-C740-1906349E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214121"/>
            <a:ext cx="8188960" cy="1320799"/>
          </a:xfrm>
        </p:spPr>
        <p:txBody>
          <a:bodyPr>
            <a:normAutofit/>
          </a:bodyPr>
          <a:lstStyle/>
          <a:p>
            <a:r>
              <a:rPr lang="fr-CA" sz="3200" b="1" dirty="0"/>
              <a:t>Sources</a:t>
            </a:r>
          </a:p>
          <a:p>
            <a:pPr algn="ctr"/>
            <a:endParaRPr lang="fr-CA" sz="3200" b="1" dirty="0"/>
          </a:p>
          <a:p>
            <a:pPr algn="ctr"/>
            <a:endParaRPr lang="fr-CA" sz="3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F768D6-63B2-6B8F-9EFB-2EA0A5FF5846}"/>
              </a:ext>
            </a:extLst>
          </p:cNvPr>
          <p:cNvSpPr txBox="1"/>
          <p:nvPr/>
        </p:nvSpPr>
        <p:spPr>
          <a:xfrm>
            <a:off x="1107440" y="2090172"/>
            <a:ext cx="833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/>
              <a:t>Centris</a:t>
            </a:r>
            <a:r>
              <a:rPr lang="fr-CA" sz="2400" dirty="0"/>
              <a:t> – Marché immobilier     https://www.centris.ca/fr/</a:t>
            </a:r>
          </a:p>
          <a:p>
            <a:endParaRPr lang="fr-CA" sz="2400" dirty="0"/>
          </a:p>
          <a:p>
            <a:r>
              <a:rPr lang="fr-CA" sz="2400" dirty="0"/>
              <a:t>SEVM – Service d’évaluation de la ville de Montréal</a:t>
            </a:r>
          </a:p>
          <a:p>
            <a:r>
              <a:rPr lang="fr-CA" sz="2400" dirty="0"/>
              <a:t>https://montreal.ca/sujets/valeur-fonciere-dune-propriete</a:t>
            </a:r>
          </a:p>
          <a:p>
            <a:endParaRPr lang="fr-CA" sz="2400" dirty="0"/>
          </a:p>
          <a:p>
            <a:r>
              <a:rPr lang="fr-CA" sz="2400" dirty="0" err="1"/>
              <a:t>Evalweb</a:t>
            </a:r>
            <a:r>
              <a:rPr lang="fr-CA" sz="2400" dirty="0"/>
              <a:t> – Moteur de recherche des rôles d’évaluation https://montreal.ca/role-evaluation-fonciere</a:t>
            </a:r>
          </a:p>
        </p:txBody>
      </p:sp>
    </p:spTree>
    <p:extLst>
      <p:ext uri="{BB962C8B-B14F-4D97-AF65-F5344CB8AC3E}">
        <p14:creationId xmlns:p14="http://schemas.microsoft.com/office/powerpoint/2010/main" val="629689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B6FEC-B8BD-D4CA-F515-3037E267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D6570-91DB-E763-95E1-4A36AC51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Résidentiel – </a:t>
            </a:r>
            <a:r>
              <a:rPr lang="fr-CA" sz="2400" dirty="0"/>
              <a:t>Rosemont et Plateau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49F8C9FF-BB74-6892-F208-1A0488E0DE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436608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cottage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duplex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duplex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Cottage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369 Bloomfield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6435 Clark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5588 Jeanne-Mance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229 Bellechasse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869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2 172 500 $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195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448 700 $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104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250 900 $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227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523 000$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2500 $/m2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2300 $/m2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2400 $/m2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2300 $/m2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6E218AE-CFD5-F4B2-69F2-72437E2636DC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</p:spTree>
    <p:extLst>
      <p:ext uri="{BB962C8B-B14F-4D97-AF65-F5344CB8AC3E}">
        <p14:creationId xmlns:p14="http://schemas.microsoft.com/office/powerpoint/2010/main" val="385250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233237-3FCC-A78C-6648-70C91BD8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88162-8627-787B-5E35-25FA72414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Quincailleries - </a:t>
            </a:r>
            <a:r>
              <a:rPr lang="fr-CA" sz="2400" dirty="0"/>
              <a:t>Rosemont- La-Petite-patrie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CE037721-7575-A736-1B19-4E90B79088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436608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Boite à clous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Home Hardware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Villeneuve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Home dépôt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750 Beaubien Est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5742 Ave. Du Parc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rue Bellechasse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100 rue Beaubien Est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368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662 000 $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966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2 512 000 $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6960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3 924 800 $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44 200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15 469 200 $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1800 $/m2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2600 $/m2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563 $/m2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350 $/m2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21A35E1-541A-C08A-29B4-86D43B97FFEE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</p:spTree>
    <p:extLst>
      <p:ext uri="{BB962C8B-B14F-4D97-AF65-F5344CB8AC3E}">
        <p14:creationId xmlns:p14="http://schemas.microsoft.com/office/powerpoint/2010/main" val="53614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30E47-B24D-1E05-B8EB-2E3D45DC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Échantillon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1EC8C9C-8B15-3C29-A854-5D309B847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6695" y="1085222"/>
            <a:ext cx="6709923" cy="50342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4F89AB-6FAF-C8A0-E9CE-8D2210215330}"/>
              </a:ext>
            </a:extLst>
          </p:cNvPr>
          <p:cNvSpPr txBox="1"/>
          <p:nvPr/>
        </p:nvSpPr>
        <p:spPr>
          <a:xfrm>
            <a:off x="1326382" y="2311121"/>
            <a:ext cx="3145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Outremont</a:t>
            </a:r>
          </a:p>
          <a:p>
            <a:endParaRPr lang="fr-CA" dirty="0"/>
          </a:p>
          <a:p>
            <a:r>
              <a:rPr lang="fr-CA" dirty="0"/>
              <a:t>Plateau Mont-Royal</a:t>
            </a:r>
          </a:p>
          <a:p>
            <a:endParaRPr lang="fr-CA" dirty="0"/>
          </a:p>
          <a:p>
            <a:r>
              <a:rPr lang="fr-CA" dirty="0"/>
              <a:t>Rosemont La-Petite-Patrie</a:t>
            </a:r>
          </a:p>
        </p:txBody>
      </p:sp>
    </p:spTree>
    <p:extLst>
      <p:ext uri="{BB962C8B-B14F-4D97-AF65-F5344CB8AC3E}">
        <p14:creationId xmlns:p14="http://schemas.microsoft.com/office/powerpoint/2010/main" val="237982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9EE78-D8F0-57D7-635D-DEB59731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B6DCE-9B0B-3B9B-C637-D54AF28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Alimentation – </a:t>
            </a:r>
            <a:r>
              <a:rPr lang="fr-CA" sz="2800" dirty="0"/>
              <a:t>Pointe-St-Charles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B2995DC7-8685-2015-39A8-736DE36B1A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536722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414486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Costco Bridge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IGA Mullins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Marché Bengal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Marché Al-</a:t>
                      </a:r>
                      <a:r>
                        <a:rPr lang="fr-CA" sz="2000" b="1" cap="all" spc="150" noProof="0" dirty="0" err="1">
                          <a:solidFill>
                            <a:schemeClr val="lt1"/>
                          </a:solidFill>
                        </a:rPr>
                        <a:t>raji</a:t>
                      </a:r>
                      <a:endParaRPr lang="fr-CA" sz="2000" b="1" cap="all" spc="150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300 rue Bridge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2600 rue Mullins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2485 rue Centre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2557 rue Centre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47 000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11 281 400 $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3750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 3 506 900 $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1081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1 081 200 $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690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759 100 $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240 $/m2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935 $/m2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1000 $/m2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1100 $/m2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D6CD8EE-F7DF-E548-78FD-040983F6B4EA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</p:spTree>
    <p:extLst>
      <p:ext uri="{BB962C8B-B14F-4D97-AF65-F5344CB8AC3E}">
        <p14:creationId xmlns:p14="http://schemas.microsoft.com/office/powerpoint/2010/main" val="3509844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, Photographie aérienne, Vue plongeante, aérien&#10;&#10;Le contenu généré par l’IA peut être incorrect.">
            <a:extLst>
              <a:ext uri="{FF2B5EF4-FFF2-40B4-BE49-F238E27FC236}">
                <a16:creationId xmlns:a16="http://schemas.microsoft.com/office/drawing/2014/main" id="{07F8DD35-FEE1-A252-EE62-B26C0560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7" y="247400"/>
            <a:ext cx="9504975" cy="5792928"/>
          </a:xfrm>
          <a:prstGeom prst="rect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5A8BB01-7D80-F7CC-B400-C75C68E1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536" y="894304"/>
            <a:ext cx="4501507" cy="46016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54E0E4-166F-A365-6DE9-8651842C1D30}"/>
              </a:ext>
            </a:extLst>
          </p:cNvPr>
          <p:cNvSpPr txBox="1"/>
          <p:nvPr/>
        </p:nvSpPr>
        <p:spPr>
          <a:xfrm>
            <a:off x="488106" y="395888"/>
            <a:ext cx="49678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</a:rPr>
              <a:t>2305 Chemin du Bord-du-lac , Ile </a:t>
            </a:r>
            <a:r>
              <a:rPr lang="fr-CA" sz="2000" dirty="0" err="1">
                <a:solidFill>
                  <a:schemeClr val="bg1"/>
                </a:solidFill>
              </a:rPr>
              <a:t>Bizard</a:t>
            </a:r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  <a:p>
            <a:r>
              <a:rPr lang="fr-CA" sz="2000" dirty="0">
                <a:solidFill>
                  <a:schemeClr val="bg1"/>
                </a:solidFill>
              </a:rPr>
              <a:t>Manoir de 4600 p.c.</a:t>
            </a:r>
          </a:p>
          <a:p>
            <a:r>
              <a:rPr lang="fr-CA" sz="2000" dirty="0">
                <a:solidFill>
                  <a:schemeClr val="bg1"/>
                </a:solidFill>
              </a:rPr>
              <a:t>3 maisons d’invités</a:t>
            </a:r>
          </a:p>
          <a:p>
            <a:r>
              <a:rPr lang="fr-CA" sz="2000" dirty="0">
                <a:solidFill>
                  <a:schemeClr val="bg1"/>
                </a:solidFill>
              </a:rPr>
              <a:t>Terrain de 430 000  p.c.</a:t>
            </a:r>
          </a:p>
          <a:p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3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1880-04E8-6A9E-FF2F-EA1A8C59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6BBDC-E33D-92F1-40FD-F6FA5DC7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dirty="0"/>
              <a:t>568 </a:t>
            </a:r>
            <a:r>
              <a:rPr lang="fr-CA" dirty="0" err="1"/>
              <a:t>Cherrier</a:t>
            </a:r>
            <a:r>
              <a:rPr lang="fr-CA" dirty="0"/>
              <a:t>, Ile </a:t>
            </a:r>
            <a:r>
              <a:rPr lang="fr-CA" dirty="0" err="1"/>
              <a:t>Bizard</a:t>
            </a: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533B2B-3BDB-CC83-AA83-5A7E9329B8CB}"/>
              </a:ext>
            </a:extLst>
          </p:cNvPr>
          <p:cNvSpPr txBox="1"/>
          <p:nvPr/>
        </p:nvSpPr>
        <p:spPr>
          <a:xfrm>
            <a:off x="643465" y="3043050"/>
            <a:ext cx="3517567" cy="306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SEVM   :    462 000 $</a:t>
            </a:r>
          </a:p>
          <a:p>
            <a:r>
              <a:rPr lang="fr-CA" sz="2400" b="1" dirty="0">
                <a:solidFill>
                  <a:srgbClr val="FF0000"/>
                </a:solidFill>
              </a:rPr>
              <a:t>Terrain :    300 $/m2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Taxes : 2922 $/an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Augmentation de 30 % de 2022 à 2025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Terrain arrière en zone inondable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r-FR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age 5" descr="Une image contenant plein air, véhicule, voitur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2D919DD1-B4A0-5126-DDC4-62C7D88BD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84" y="1148310"/>
            <a:ext cx="6095573" cy="48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9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83847-1DF3-BADE-7B67-11330C0E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6435 Clark</a:t>
            </a:r>
            <a:br>
              <a:rPr lang="fr-CA" sz="3200" dirty="0"/>
            </a:br>
            <a:r>
              <a:rPr lang="fr-CA" sz="3200" dirty="0"/>
              <a:t>RPP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448C3A9-BBDB-2ABB-0339-E58F68AC7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646" y="763675"/>
            <a:ext cx="7470196" cy="48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2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44F81-B4E5-BB76-BCFD-C5F73831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5B6DF-23A4-D60D-67DC-AD372B75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229 Bellechasse</a:t>
            </a:r>
            <a:br>
              <a:rPr lang="fr-CA" sz="3200" dirty="0"/>
            </a:br>
            <a:r>
              <a:rPr lang="fr-CA" sz="3200" dirty="0"/>
              <a:t>RPP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272964F-75BE-C89B-81FA-0A1DDDCC8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603" y="701429"/>
            <a:ext cx="7403273" cy="50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5E514-25FA-4EB4-FB90-7F1B9EA76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5C3E1-6C32-5144-0811-E76EE12A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5588 Jeanne-Mance</a:t>
            </a:r>
            <a:br>
              <a:rPr lang="fr-CA" sz="3200" dirty="0"/>
            </a:br>
            <a:r>
              <a:rPr lang="fr-CA" sz="3200" dirty="0"/>
              <a:t>RPP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9F7986-04AA-2C54-6284-725C3929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0" y="736400"/>
            <a:ext cx="6528783" cy="51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00B8-4764-B8D4-DC81-847370E6C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B3FF9-ED47-F0FB-6E30-D74EF030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369 Bloomfield</a:t>
            </a:r>
            <a:br>
              <a:rPr lang="fr-CA" sz="3200" dirty="0"/>
            </a:br>
            <a:r>
              <a:rPr lang="fr-CA" sz="3200" dirty="0"/>
              <a:t>Outremont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8B1F4C-1DC4-B941-1E26-CB39C369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67" y="472271"/>
            <a:ext cx="6627800" cy="56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06F99-ABD8-3F7D-4435-6D62B448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Parc Outremont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AE45F3E-ABF9-1FD8-67E1-7C36E5111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716" y="2100105"/>
            <a:ext cx="9967964" cy="40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243C9-4FE6-8354-8561-3137B62E8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96721-3649-D260-94B6-EDF25E45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1445"/>
            <a:ext cx="10058400" cy="1278193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sz="4000" dirty="0"/>
              <a:t>Résidentiel – </a:t>
            </a:r>
            <a:r>
              <a:rPr lang="fr-CA" sz="2400" dirty="0"/>
              <a:t>Rosemont et Plateau</a:t>
            </a:r>
            <a:br>
              <a:rPr lang="fr-CA" sz="2400" dirty="0"/>
            </a:br>
            <a:r>
              <a:rPr lang="fr-CA" sz="2400" dirty="0"/>
              <a:t>Évaluation des terrains</a:t>
            </a:r>
          </a:p>
        </p:txBody>
      </p:sp>
      <p:graphicFrame>
        <p:nvGraphicFramePr>
          <p:cNvPr id="4" name="Tableau 4">
            <a:extLst>
              <a:ext uri="{FF2B5EF4-FFF2-40B4-BE49-F238E27FC236}">
                <a16:creationId xmlns:a16="http://schemas.microsoft.com/office/drawing/2014/main" id="{D2016655-CD23-143A-0D22-CE76A265B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512222"/>
              </p:ext>
            </p:extLst>
          </p:nvPr>
        </p:nvGraphicFramePr>
        <p:xfrm>
          <a:off x="1096963" y="2216879"/>
          <a:ext cx="10058400" cy="4628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2592592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2436608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613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cottage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duplex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duplex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2000" b="1" cap="all" spc="150" noProof="0" dirty="0">
                          <a:solidFill>
                            <a:schemeClr val="lt1"/>
                          </a:solidFill>
                        </a:rPr>
                        <a:t>Cottage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536865">
                <a:tc>
                  <a:txBody>
                    <a:bodyPr/>
                    <a:lstStyle/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369 Bloomfield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6435 Clark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5588 Jeanne-Mance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229 Bellechasse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869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2 172 500 $</a:t>
                      </a: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195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448 700 $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104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250 900 $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227 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rtl="0"/>
                      <a:r>
                        <a:rPr lang="fr-CA" sz="1800" cap="none" spc="0" noProof="0" dirty="0">
                          <a:solidFill>
                            <a:schemeClr val="tx1"/>
                          </a:solidFill>
                        </a:rPr>
                        <a:t>523 000$</a:t>
                      </a:r>
                    </a:p>
                    <a:p>
                      <a:pPr rtl="0"/>
                      <a:endParaRPr lang="fr-CA" sz="18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978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2500 $/m2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2300 $/m2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2400 $/m2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cap="none" spc="0" noProof="0" dirty="0">
                          <a:solidFill>
                            <a:srgbClr val="FF0000"/>
                          </a:solidFill>
                        </a:rPr>
                        <a:t>2300 $/m2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  <a:p>
                      <a:pPr rtl="0"/>
                      <a:endParaRPr lang="fr-CA" sz="2400" b="1" cap="none" spc="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151061" marR="151061" marT="151061" marB="15106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638FC90-C995-0766-6C54-504287E1E679}"/>
              </a:ext>
            </a:extLst>
          </p:cNvPr>
          <p:cNvSpPr txBox="1"/>
          <p:nvPr/>
        </p:nvSpPr>
        <p:spPr>
          <a:xfrm>
            <a:off x="0" y="2890684"/>
            <a:ext cx="10969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Adresse</a:t>
            </a:r>
          </a:p>
          <a:p>
            <a:endParaRPr lang="fr-CA" sz="1600" dirty="0"/>
          </a:p>
          <a:p>
            <a:endParaRPr lang="fr-CA" sz="1600" dirty="0"/>
          </a:p>
          <a:p>
            <a:endParaRPr lang="fr-CA" sz="1600" dirty="0"/>
          </a:p>
          <a:p>
            <a:r>
              <a:rPr lang="fr-CA" sz="1600" dirty="0"/>
              <a:t>Terrain</a:t>
            </a:r>
          </a:p>
          <a:p>
            <a:endParaRPr lang="fr-CA" sz="1600" dirty="0"/>
          </a:p>
          <a:p>
            <a:r>
              <a:rPr lang="fr-CA" sz="1600" dirty="0"/>
              <a:t>Évaluation</a:t>
            </a:r>
          </a:p>
          <a:p>
            <a:r>
              <a:rPr lang="fr-CA" sz="1600" dirty="0"/>
              <a:t> </a:t>
            </a:r>
          </a:p>
          <a:p>
            <a:endParaRPr lang="fr-CA" sz="1600" dirty="0"/>
          </a:p>
          <a:p>
            <a:endParaRPr lang="fr-CA" sz="1000" dirty="0"/>
          </a:p>
          <a:p>
            <a:r>
              <a:rPr lang="fr-CA" sz="1600" dirty="0"/>
              <a:t>Éval/m2</a:t>
            </a:r>
          </a:p>
        </p:txBody>
      </p:sp>
    </p:spTree>
    <p:extLst>
      <p:ext uri="{BB962C8B-B14F-4D97-AF65-F5344CB8AC3E}">
        <p14:creationId xmlns:p14="http://schemas.microsoft.com/office/powerpoint/2010/main" val="397216073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110_TF22712842.potx" id="{3DBCBC41-2079-4CC8-B572-C12CF42EF45F}" vid="{91EB9FF5-E1A9-4236-8F32-750E648F9E3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4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{A04D9242-9627-42A2-B195-68C325B430E9}tf22712842_win32</Template>
  <TotalTime>10579</TotalTime>
  <Words>1144</Words>
  <Application>Microsoft Office PowerPoint</Application>
  <PresentationFormat>Grand écran</PresentationFormat>
  <Paragraphs>375</Paragraphs>
  <Slides>32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Bookman Old Style</vt:lpstr>
      <vt:lpstr>Calibri</vt:lpstr>
      <vt:lpstr>Franklin Gothic Book</vt:lpstr>
      <vt:lpstr>1_RetrospectVTI</vt:lpstr>
      <vt:lpstr>Étude sur l’évaluation foncière </vt:lpstr>
      <vt:lpstr>Présentation PowerPoint</vt:lpstr>
      <vt:lpstr>Échantillon</vt:lpstr>
      <vt:lpstr>6435 Clark RPP</vt:lpstr>
      <vt:lpstr>229 Bellechasse RPP</vt:lpstr>
      <vt:lpstr>5588 Jeanne-Mance RPP</vt:lpstr>
      <vt:lpstr>369 Bloomfield Outremont</vt:lpstr>
      <vt:lpstr>Parc Outremont</vt:lpstr>
      <vt:lpstr>Résidentiel – Rosemont et Plateau Évaluation des terrains</vt:lpstr>
      <vt:lpstr>SEVM  Terrain 2500 $/m2</vt:lpstr>
      <vt:lpstr>11 Courcellette  Outremont</vt:lpstr>
      <vt:lpstr>11800 Tolhurst  Ahuntsic</vt:lpstr>
      <vt:lpstr>2305 Bord du lac Ile Bizard</vt:lpstr>
      <vt:lpstr>9161 Souligny - MHM</vt:lpstr>
      <vt:lpstr>644 Bilaudeau - MHM</vt:lpstr>
      <vt:lpstr>Constat - Résidentiel</vt:lpstr>
      <vt:lpstr>Évaluations commerciales</vt:lpstr>
      <vt:lpstr>Quincailleries - Rosemont- La-Petite-patrie Évaluation des terrains</vt:lpstr>
      <vt:lpstr>Alimentation – Pointe-St-Charles Évaluation des terrains</vt:lpstr>
      <vt:lpstr>  Est-on en présence d’un système de taxation régressif ?  Montréal se prive-t-elle de revenus de taxes ?   </vt:lpstr>
      <vt:lpstr>Merci</vt:lpstr>
      <vt:lpstr>La Kaima  142 Fairmount O.</vt:lpstr>
      <vt:lpstr>  FG - Est-on en présence d’un système de taxation régressif ?  FG - Montréal se prive-t-elle de revenus de taxes ?  ST- Quels sont les efforts que votre parti compte mettre en place pour soulager les contribuables des augmentations démesurées des taxes foncières dans certains secteurs?  ST- Quel est le point de vue de votre parti sur la diversification des revenus de taxes et les moyens de les obtenir ? </vt:lpstr>
      <vt:lpstr>Présentation PowerPoint</vt:lpstr>
      <vt:lpstr>Home Hardware  5742 Ave. Du Parc Stationnement payant  Taxes : 130 000 $/an                 360 $ / jour   Coopérative de 1000 détaillants indépendants</vt:lpstr>
      <vt:lpstr>Impacts des grandes surfaces</vt:lpstr>
      <vt:lpstr>Présentation PowerPoint</vt:lpstr>
      <vt:lpstr>Résidentiel – Rosemont et Plateau Évaluation des terrains</vt:lpstr>
      <vt:lpstr>Quincailleries - Rosemont- La-Petite-patrie Évaluation des terrains</vt:lpstr>
      <vt:lpstr>Alimentation – Pointe-St-Charles Évaluation des terrains</vt:lpstr>
      <vt:lpstr>Présentation PowerPoint</vt:lpstr>
      <vt:lpstr>568 Cherrier, Ile Bizard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Francois GOSSELIN</dc:creator>
  <cp:lastModifiedBy>Francois GOSSELIN</cp:lastModifiedBy>
  <cp:revision>6</cp:revision>
  <dcterms:created xsi:type="dcterms:W3CDTF">2025-09-24T17:30:29Z</dcterms:created>
  <dcterms:modified xsi:type="dcterms:W3CDTF">2025-10-22T22:28:05Z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2025-09-26T01:51:37Z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9f15d2dc-8753-4f83-aac2-a58288d3a4bc</vt:lpwstr>
  </property>
  <property fmtid="{D5CDD505-2E9C-101B-9397-08002B2CF9AE}" pid="8" name="MSIP_Label_defa4170-0d19-0005-0004-bc88714345d2_ActionId">
    <vt:lpwstr>5c9fb018-b40f-4f66-aabe-6900b4d7b7da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